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22.png" ContentType="image/png"/>
  <Override PartName="/ppt/media/image4.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4630400" cy="8229600"/>
  <p:notesSz cx="8229600" cy="14630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IN" sz="1800" spc="-1" strike="noStrike">
                <a:solidFill>
                  <a:srgbClr val="000000"/>
                </a:solidFill>
                <a:latin typeface="Calibri"/>
              </a:rPr>
              <a:t>Click to move the slide</a:t>
            </a:r>
            <a:endParaRPr b="0" lang="en-IN" sz="1800" spc="-1" strike="noStrike">
              <a:solidFill>
                <a:srgbClr val="000000"/>
              </a:solidFill>
              <a:latin typeface="Calibri"/>
            </a:endParaRPr>
          </a:p>
        </p:txBody>
      </p:sp>
      <p:sp>
        <p:nvSpPr>
          <p:cNvPr id="39"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40"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41"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42"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4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C2731F6D-5E65-489A-B131-8E2F168220B4}"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685800" y="1143000"/>
            <a:ext cx="5486040" cy="3085920"/>
          </a:xfrm>
          <a:prstGeom prst="rect">
            <a:avLst/>
          </a:prstGeom>
        </p:spPr>
      </p:sp>
      <p:sp>
        <p:nvSpPr>
          <p:cNvPr id="179"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8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0BABC2B-9594-4EBB-8C5E-0BF7EB4AE6EB}"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685800" y="1143000"/>
            <a:ext cx="5486040" cy="3085920"/>
          </a:xfrm>
          <a:prstGeom prst="rect">
            <a:avLst/>
          </a:prstGeom>
        </p:spPr>
      </p:sp>
      <p:sp>
        <p:nvSpPr>
          <p:cNvPr id="206"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05A70AF-F640-406F-B425-1D492C81B029}"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685800" y="1143000"/>
            <a:ext cx="5486040" cy="3085920"/>
          </a:xfrm>
          <a:prstGeom prst="rect">
            <a:avLst/>
          </a:prstGeom>
        </p:spPr>
      </p:sp>
      <p:sp>
        <p:nvSpPr>
          <p:cNvPr id="209"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1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444128E-FA87-43C8-B5EE-3131DA490F0B}"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6040" cy="3085920"/>
          </a:xfrm>
          <a:prstGeom prst="rect">
            <a:avLst/>
          </a:prstGeom>
        </p:spPr>
      </p:sp>
      <p:sp>
        <p:nvSpPr>
          <p:cNvPr id="212"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1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C77BD21-3CBD-40F9-B0CB-1DD2B9424892}"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sldImg"/>
          </p:nvPr>
        </p:nvSpPr>
        <p:spPr>
          <a:xfrm>
            <a:off x="685800" y="1143000"/>
            <a:ext cx="5486040" cy="3085920"/>
          </a:xfrm>
          <a:prstGeom prst="rect">
            <a:avLst/>
          </a:prstGeom>
        </p:spPr>
      </p:sp>
      <p:sp>
        <p:nvSpPr>
          <p:cNvPr id="182"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8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FAA72AD-8249-4415-95CE-DDFBC512D5D1}"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Img"/>
          </p:nvPr>
        </p:nvSpPr>
        <p:spPr>
          <a:xfrm>
            <a:off x="685800" y="1143000"/>
            <a:ext cx="5486040" cy="3085920"/>
          </a:xfrm>
          <a:prstGeom prst="rect">
            <a:avLst/>
          </a:prstGeom>
        </p:spPr>
      </p:sp>
      <p:sp>
        <p:nvSpPr>
          <p:cNvPr id="185"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8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3C88030-1B72-4748-98FD-35918DD1849B}"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sldImg"/>
          </p:nvPr>
        </p:nvSpPr>
        <p:spPr>
          <a:xfrm>
            <a:off x="685800" y="1143000"/>
            <a:ext cx="5486040" cy="3085920"/>
          </a:xfrm>
          <a:prstGeom prst="rect">
            <a:avLst/>
          </a:prstGeom>
        </p:spPr>
      </p:sp>
      <p:sp>
        <p:nvSpPr>
          <p:cNvPr id="188"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8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7E30CB0-0CEA-453A-9E91-698D27B47F16}"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685800" y="1143000"/>
            <a:ext cx="5486040" cy="3085920"/>
          </a:xfrm>
          <a:prstGeom prst="rect">
            <a:avLst/>
          </a:prstGeom>
        </p:spPr>
      </p:sp>
      <p:sp>
        <p:nvSpPr>
          <p:cNvPr id="191"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9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87A6494-2B3A-481B-8264-897579DA888E}"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sldImg"/>
          </p:nvPr>
        </p:nvSpPr>
        <p:spPr>
          <a:xfrm>
            <a:off x="685800" y="1143000"/>
            <a:ext cx="5486040" cy="3085920"/>
          </a:xfrm>
          <a:prstGeom prst="rect">
            <a:avLst/>
          </a:prstGeom>
        </p:spPr>
      </p:sp>
      <p:sp>
        <p:nvSpPr>
          <p:cNvPr id="194"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50EA65E-B1FC-4E58-835B-5D44A31A6CF4}"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685800" y="1143000"/>
            <a:ext cx="5486040" cy="3085920"/>
          </a:xfrm>
          <a:prstGeom prst="rect">
            <a:avLst/>
          </a:prstGeom>
        </p:spPr>
      </p:sp>
      <p:sp>
        <p:nvSpPr>
          <p:cNvPr id="197"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1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644C572-ECD3-4F21-9519-CDD5178257C3}"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Img"/>
          </p:nvPr>
        </p:nvSpPr>
        <p:spPr>
          <a:xfrm>
            <a:off x="685800" y="1143000"/>
            <a:ext cx="5486040" cy="3085920"/>
          </a:xfrm>
          <a:prstGeom prst="rect">
            <a:avLst/>
          </a:prstGeom>
        </p:spPr>
      </p:sp>
      <p:sp>
        <p:nvSpPr>
          <p:cNvPr id="200"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9E29A1F-2207-4D40-8BB9-E3312D822E5E}"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685800" y="1143000"/>
            <a:ext cx="5486040" cy="3085920"/>
          </a:xfrm>
          <a:prstGeom prst="rect">
            <a:avLst/>
          </a:prstGeom>
        </p:spPr>
      </p:sp>
      <p:sp>
        <p:nvSpPr>
          <p:cNvPr id="203"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2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A40AF43-B9C1-4C2F-9A60-13B357B904C1}"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24" name="PlaceHolder 2"/>
          <p:cNvSpPr>
            <a:spLocks noGrp="1"/>
          </p:cNvSpPr>
          <p:nvPr>
            <p:ph type="body"/>
          </p:nvPr>
        </p:nvSpPr>
        <p:spPr>
          <a:xfrm>
            <a:off x="731520" y="1925640"/>
            <a:ext cx="1316700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5" name="PlaceHolder 3"/>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27"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9"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0" name="PlaceHolder 5"/>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32" name="PlaceHolder 2"/>
          <p:cNvSpPr>
            <a:spLocks noGrp="1"/>
          </p:cNvSpPr>
          <p:nvPr>
            <p:ph type="body"/>
          </p:nvPr>
        </p:nvSpPr>
        <p:spPr>
          <a:xfrm>
            <a:off x="731520" y="1925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3" name="PlaceHolder 3"/>
          <p:cNvSpPr>
            <a:spLocks noGrp="1"/>
          </p:cNvSpPr>
          <p:nvPr>
            <p:ph type="body"/>
          </p:nvPr>
        </p:nvSpPr>
        <p:spPr>
          <a:xfrm>
            <a:off x="5183280" y="1925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4" name="PlaceHolder 4"/>
          <p:cNvSpPr>
            <a:spLocks noGrp="1"/>
          </p:cNvSpPr>
          <p:nvPr>
            <p:ph type="body"/>
          </p:nvPr>
        </p:nvSpPr>
        <p:spPr>
          <a:xfrm>
            <a:off x="9635040" y="1925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5" name="PlaceHolder 5"/>
          <p:cNvSpPr>
            <a:spLocks noGrp="1"/>
          </p:cNvSpPr>
          <p:nvPr>
            <p:ph type="body"/>
          </p:nvPr>
        </p:nvSpPr>
        <p:spPr>
          <a:xfrm>
            <a:off x="731520" y="4418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6" name="PlaceHolder 6"/>
          <p:cNvSpPr>
            <a:spLocks noGrp="1"/>
          </p:cNvSpPr>
          <p:nvPr>
            <p:ph type="body"/>
          </p:nvPr>
        </p:nvSpPr>
        <p:spPr>
          <a:xfrm>
            <a:off x="5183280" y="4418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37" name="PlaceHolder 7"/>
          <p:cNvSpPr>
            <a:spLocks noGrp="1"/>
          </p:cNvSpPr>
          <p:nvPr>
            <p:ph type="body"/>
          </p:nvPr>
        </p:nvSpPr>
        <p:spPr>
          <a:xfrm>
            <a:off x="9635040" y="4418640"/>
            <a:ext cx="423936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3" name="PlaceHolder 2"/>
          <p:cNvSpPr>
            <a:spLocks noGrp="1"/>
          </p:cNvSpPr>
          <p:nvPr>
            <p:ph type="subTitle"/>
          </p:nvPr>
        </p:nvSpPr>
        <p:spPr>
          <a:xfrm>
            <a:off x="731520" y="1925640"/>
            <a:ext cx="13167000" cy="47725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5" name="PlaceHolder 2"/>
          <p:cNvSpPr>
            <a:spLocks noGrp="1"/>
          </p:cNvSpPr>
          <p:nvPr>
            <p:ph type="body"/>
          </p:nvPr>
        </p:nvSpPr>
        <p:spPr>
          <a:xfrm>
            <a:off x="731520" y="1925640"/>
            <a:ext cx="13167000" cy="477252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7"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solidFill>
                <a:srgbClr val="000000"/>
              </a:solidFill>
              <a:latin typeface="Calibri"/>
            </a:endParaRPr>
          </a:p>
        </p:txBody>
      </p:sp>
      <p:sp>
        <p:nvSpPr>
          <p:cNvPr id="8"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12"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13" name="PlaceHolder 3"/>
          <p:cNvSpPr>
            <a:spLocks noGrp="1"/>
          </p:cNvSpPr>
          <p:nvPr>
            <p:ph type="body"/>
          </p:nvPr>
        </p:nvSpPr>
        <p:spPr>
          <a:xfrm>
            <a:off x="7478280" y="1925640"/>
            <a:ext cx="6425280" cy="4772520"/>
          </a:xfrm>
          <a:prstGeom prst="rect">
            <a:avLst/>
          </a:prstGeom>
        </p:spPr>
        <p:txBody>
          <a:bodyPr lIns="0" rIns="0" tIns="0" bIns="0">
            <a:normAutofit/>
          </a:bodyPr>
          <a:p>
            <a:endParaRPr b="0" lang="en-IN" sz="3200" spc="-1" strike="noStrike">
              <a:solidFill>
                <a:srgbClr val="000000"/>
              </a:solidFill>
              <a:latin typeface="Calibri"/>
            </a:endParaRPr>
          </a:p>
        </p:txBody>
      </p:sp>
      <p:sp>
        <p:nvSpPr>
          <p:cNvPr id="14" name="PlaceHolder 4"/>
          <p:cNvSpPr>
            <a:spLocks noGrp="1"/>
          </p:cNvSpPr>
          <p:nvPr>
            <p:ph type="body"/>
          </p:nvPr>
        </p:nvSpPr>
        <p:spPr>
          <a:xfrm>
            <a:off x="731520" y="4418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16" name="PlaceHolder 2"/>
          <p:cNvSpPr>
            <a:spLocks noGrp="1"/>
          </p:cNvSpPr>
          <p:nvPr>
            <p:ph type="body"/>
          </p:nvPr>
        </p:nvSpPr>
        <p:spPr>
          <a:xfrm>
            <a:off x="731520" y="1925640"/>
            <a:ext cx="6425280" cy="4772520"/>
          </a:xfrm>
          <a:prstGeom prst="rect">
            <a:avLst/>
          </a:prstGeom>
        </p:spPr>
        <p:txBody>
          <a:bodyPr lIns="0" rIns="0" tIns="0" bIns="0">
            <a:normAutofit/>
          </a:bodyPr>
          <a:p>
            <a:endParaRPr b="0" lang="en-IN" sz="3200" spc="-1" strike="noStrike">
              <a:solidFill>
                <a:srgbClr val="000000"/>
              </a:solidFill>
              <a:latin typeface="Calibri"/>
            </a:endParaRPr>
          </a:p>
        </p:txBody>
      </p:sp>
      <p:sp>
        <p:nvSpPr>
          <p:cNvPr id="1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18" name="PlaceHolder 4"/>
          <p:cNvSpPr>
            <a:spLocks noGrp="1"/>
          </p:cNvSpPr>
          <p:nvPr>
            <p:ph type="body"/>
          </p:nvPr>
        </p:nvSpPr>
        <p:spPr>
          <a:xfrm>
            <a:off x="7478280" y="4418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p:spPr>
        <p:txBody>
          <a:bodyPr lIns="0" rIns="0" tIns="0" bIns="0" anchor="ctr">
            <a:noAutofit/>
          </a:bodyPr>
          <a:p>
            <a:endParaRPr b="0" lang="en-IN" sz="1800" spc="-1" strike="noStrike">
              <a:solidFill>
                <a:srgbClr val="000000"/>
              </a:solidFill>
              <a:latin typeface="Calibri"/>
            </a:endParaRPr>
          </a:p>
        </p:txBody>
      </p:sp>
      <p:sp>
        <p:nvSpPr>
          <p:cNvPr id="20" name="PlaceHolder 2"/>
          <p:cNvSpPr>
            <a:spLocks noGrp="1"/>
          </p:cNvSpPr>
          <p:nvPr>
            <p:ph type="body"/>
          </p:nvPr>
        </p:nvSpPr>
        <p:spPr>
          <a:xfrm>
            <a:off x="73152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IN" sz="3200" spc="-1" strike="noStrike">
              <a:solidFill>
                <a:srgbClr val="000000"/>
              </a:solidFill>
              <a:latin typeface="Calibri"/>
            </a:endParaRPr>
          </a:p>
        </p:txBody>
      </p:sp>
      <p:sp>
        <p:nvSpPr>
          <p:cNvPr id="22" name="PlaceHolder 4"/>
          <p:cNvSpPr>
            <a:spLocks noGrp="1"/>
          </p:cNvSpPr>
          <p:nvPr>
            <p:ph type="body"/>
          </p:nvPr>
        </p:nvSpPr>
        <p:spPr>
          <a:xfrm>
            <a:off x="731520" y="4418640"/>
            <a:ext cx="13167000" cy="2276280"/>
          </a:xfrm>
          <a:prstGeom prst="rect">
            <a:avLst/>
          </a:prstGeom>
        </p:spPr>
        <p:txBody>
          <a:bodyPr lIns="0" rIns="0" tIns="0" bIns="0">
            <a:normAutofit/>
          </a:bodyPr>
          <a:p>
            <a:endParaRPr b="0" lang="en-IN"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p:spPr>
        <p:txBody>
          <a:bodyPr lIns="0" rIns="0" tIns="0" bIns="0" anchor="ctr">
            <a:noAutofit/>
          </a:bodyPr>
          <a:p>
            <a:r>
              <a:rPr b="0" lang="en-IN" sz="1800" spc="-1" strike="noStrike">
                <a:solidFill>
                  <a:srgbClr val="000000"/>
                </a:solidFill>
                <a:latin typeface="Calibri"/>
              </a:rPr>
              <a:t>Click to edit the title text format</a:t>
            </a:r>
            <a:endParaRPr b="0" lang="en-IN" sz="1800" spc="-1" strike="noStrike">
              <a:solidFill>
                <a:srgbClr val="000000"/>
              </a:solidFill>
              <a:latin typeface="Calibri"/>
            </a:endParaRPr>
          </a:p>
        </p:txBody>
      </p:sp>
      <p:sp>
        <p:nvSpPr>
          <p:cNvPr id="1" name="PlaceHolder 2"/>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Calibri"/>
              </a:rPr>
              <a:t>Click to edit the outline text format</a:t>
            </a:r>
            <a:endParaRPr b="0" lang="en-IN"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IN" sz="2400" spc="-1" strike="noStrike">
                <a:solidFill>
                  <a:srgbClr val="000000"/>
                </a:solidFill>
                <a:latin typeface="Calibri"/>
              </a:rPr>
              <a:t>Second Outline Level</a:t>
            </a:r>
            <a:endParaRPr b="0" lang="en-IN"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IN" sz="2000" spc="-1" strike="noStrike">
                <a:solidFill>
                  <a:srgbClr val="000000"/>
                </a:solidFill>
                <a:latin typeface="Calibri"/>
              </a:rPr>
              <a:t>Third Outline Level</a:t>
            </a:r>
            <a:endParaRPr b="0" lang="en-IN"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Calibri"/>
              </a:rPr>
              <a:t>Fourth Outline Level</a:t>
            </a:r>
            <a:endParaRPr b="0" lang="en-IN"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Calibri"/>
              </a:rPr>
              <a:t>Fifth Outline Level</a:t>
            </a:r>
            <a:endParaRPr b="0" lang="en-IN"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Calibri"/>
              </a:rPr>
              <a:t>Sixth Outline Level</a:t>
            </a:r>
            <a:endParaRPr b="0" lang="en-IN"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Calibri"/>
              </a:rPr>
              <a:t>Seventh Outline Level</a:t>
            </a:r>
            <a:endParaRPr b="0" lang="en-IN"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1.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 name="Image 0" descr="preencoded.png"/>
          <p:cNvPicPr/>
          <p:nvPr/>
        </p:nvPicPr>
        <p:blipFill>
          <a:blip r:embed="rId1"/>
          <a:stretch/>
        </p:blipFill>
        <p:spPr>
          <a:xfrm>
            <a:off x="0" y="0"/>
            <a:ext cx="14630040" cy="8229240"/>
          </a:xfrm>
          <a:prstGeom prst="rect">
            <a:avLst/>
          </a:prstGeom>
          <a:ln>
            <a:noFill/>
          </a:ln>
        </p:spPr>
      </p:pic>
      <p:sp>
        <p:nvSpPr>
          <p:cNvPr id="45" name="CustomShape 1"/>
          <p:cNvSpPr/>
          <p:nvPr/>
        </p:nvSpPr>
        <p:spPr>
          <a:xfrm>
            <a:off x="360" y="360"/>
            <a:ext cx="14630040" cy="8229240"/>
          </a:xfrm>
          <a:prstGeom prst="rect">
            <a:avLst/>
          </a:prstGeom>
          <a:solidFill>
            <a:srgbClr val="ffffff">
              <a:alpha val="75000"/>
            </a:srgbClr>
          </a:solidFill>
          <a:ln>
            <a:noFill/>
          </a:ln>
        </p:spPr>
        <p:style>
          <a:lnRef idx="0"/>
          <a:fillRef idx="0"/>
          <a:effectRef idx="0"/>
          <a:fontRef idx="minor"/>
        </p:style>
      </p:sp>
      <p:sp>
        <p:nvSpPr>
          <p:cNvPr id="46" name="CustomShape 2"/>
          <p:cNvSpPr/>
          <p:nvPr/>
        </p:nvSpPr>
        <p:spPr>
          <a:xfrm>
            <a:off x="2348280" y="891000"/>
            <a:ext cx="7669080" cy="653040"/>
          </a:xfrm>
          <a:prstGeom prst="rect">
            <a:avLst/>
          </a:prstGeom>
          <a:noFill/>
          <a:ln>
            <a:noFill/>
          </a:ln>
        </p:spPr>
        <p:style>
          <a:lnRef idx="0"/>
          <a:fillRef idx="0"/>
          <a:effectRef idx="0"/>
          <a:fontRef idx="minor"/>
        </p:style>
        <p:txBody>
          <a:bodyPr wrap="none" lIns="90000" rIns="90000" tIns="45000" bIns="45000">
            <a:noAutofit/>
          </a:bodyPr>
          <a:p>
            <a:pPr>
              <a:lnSpc>
                <a:spcPts val="5145"/>
              </a:lnSpc>
              <a:tabLst>
                <a:tab algn="l" pos="0"/>
              </a:tabLst>
            </a:pPr>
            <a:r>
              <a:rPr b="1" lang="en-US" sz="4120" spc="-83" strike="noStrike">
                <a:solidFill>
                  <a:srgbClr val="ff75d3"/>
                </a:solidFill>
                <a:latin typeface="adonis-web"/>
                <a:ea typeface="adonis-web"/>
              </a:rPr>
              <a:t>Key Logger and Security PROJECT </a:t>
            </a:r>
            <a:endParaRPr b="0" lang="en-IN" sz="4120" spc="-1" strike="noStrike">
              <a:latin typeface="Arial"/>
            </a:endParaRPr>
          </a:p>
        </p:txBody>
      </p:sp>
      <p:pic>
        <p:nvPicPr>
          <p:cNvPr id="47" name="Image 1" descr="preencoded.png"/>
          <p:cNvPicPr/>
          <p:nvPr/>
        </p:nvPicPr>
        <p:blipFill>
          <a:blip r:embed="rId2"/>
          <a:stretch/>
        </p:blipFill>
        <p:spPr>
          <a:xfrm>
            <a:off x="4365000" y="1877400"/>
            <a:ext cx="5900400" cy="3938400"/>
          </a:xfrm>
          <a:prstGeom prst="rect">
            <a:avLst/>
          </a:prstGeom>
          <a:ln>
            <a:noFill/>
          </a:ln>
        </p:spPr>
      </p:pic>
      <p:sp>
        <p:nvSpPr>
          <p:cNvPr id="48" name="CustomShape 3"/>
          <p:cNvSpPr/>
          <p:nvPr/>
        </p:nvSpPr>
        <p:spPr>
          <a:xfrm>
            <a:off x="4882680" y="6245640"/>
            <a:ext cx="6709320" cy="522360"/>
          </a:xfrm>
          <a:prstGeom prst="rect">
            <a:avLst/>
          </a:prstGeom>
          <a:noFill/>
          <a:ln>
            <a:noFill/>
          </a:ln>
        </p:spPr>
        <p:style>
          <a:lnRef idx="0"/>
          <a:fillRef idx="0"/>
          <a:effectRef idx="0"/>
          <a:fontRef idx="minor"/>
        </p:style>
        <p:txBody>
          <a:bodyPr wrap="none" lIns="90000" rIns="90000" tIns="45000" bIns="45000">
            <a:noAutofit/>
          </a:bodyPr>
          <a:p>
            <a:pPr algn="r">
              <a:lnSpc>
                <a:spcPts val="4116"/>
              </a:lnSpc>
              <a:tabLst>
                <a:tab algn="l" pos="0"/>
              </a:tabLst>
            </a:pPr>
            <a:r>
              <a:rPr b="1" lang="en-US" sz="3300" spc="-66" strike="noStrike">
                <a:solidFill>
                  <a:srgbClr val="ff75d3"/>
                </a:solidFill>
                <a:latin typeface="adonis-web"/>
                <a:ea typeface="adonis-web"/>
              </a:rPr>
              <a:t>                       </a:t>
            </a:r>
            <a:r>
              <a:rPr b="1" lang="en-US" sz="3300" spc="-66" strike="noStrike">
                <a:solidFill>
                  <a:srgbClr val="ff75d3"/>
                </a:solidFill>
                <a:latin typeface="adonis-web"/>
                <a:ea typeface="adonis-web"/>
              </a:rPr>
              <a:t>Presented by:T.HemaLatha</a:t>
            </a:r>
            <a:endParaRPr b="0" lang="en-IN" sz="3300" spc="-1" strike="noStrike">
              <a:latin typeface="Arial"/>
            </a:endParaRPr>
          </a:p>
        </p:txBody>
      </p:sp>
      <p:sp>
        <p:nvSpPr>
          <p:cNvPr id="49" name="CustomShape 4"/>
          <p:cNvSpPr/>
          <p:nvPr/>
        </p:nvSpPr>
        <p:spPr>
          <a:xfrm>
            <a:off x="2348280" y="7005240"/>
            <a:ext cx="9933120" cy="3330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Image 0" descr="preencoded.png"/>
          <p:cNvPicPr/>
          <p:nvPr/>
        </p:nvPicPr>
        <p:blipFill>
          <a:blip r:embed="rId1"/>
          <a:stretch/>
        </p:blipFill>
        <p:spPr>
          <a:xfrm>
            <a:off x="0" y="0"/>
            <a:ext cx="14630040" cy="8229240"/>
          </a:xfrm>
          <a:prstGeom prst="rect">
            <a:avLst/>
          </a:prstGeom>
          <a:ln>
            <a:noFill/>
          </a:ln>
        </p:spPr>
      </p:pic>
      <p:sp>
        <p:nvSpPr>
          <p:cNvPr id="146"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sp>
        <p:nvSpPr>
          <p:cNvPr id="147" name="CustomShape 2"/>
          <p:cNvSpPr/>
          <p:nvPr/>
        </p:nvSpPr>
        <p:spPr>
          <a:xfrm>
            <a:off x="2601360" y="580320"/>
            <a:ext cx="4961160" cy="619560"/>
          </a:xfrm>
          <a:prstGeom prst="rect">
            <a:avLst/>
          </a:prstGeom>
          <a:noFill/>
          <a:ln>
            <a:noFill/>
          </a:ln>
        </p:spPr>
        <p:style>
          <a:lnRef idx="0"/>
          <a:fillRef idx="0"/>
          <a:effectRef idx="0"/>
          <a:fontRef idx="minor"/>
        </p:style>
        <p:txBody>
          <a:bodyPr wrap="none" lIns="90000" rIns="90000" tIns="45000" bIns="45000">
            <a:noAutofit/>
          </a:bodyPr>
          <a:p>
            <a:pPr>
              <a:lnSpc>
                <a:spcPts val="4884"/>
              </a:lnSpc>
              <a:tabLst>
                <a:tab algn="l" pos="0"/>
              </a:tabLst>
            </a:pPr>
            <a:r>
              <a:rPr b="1" lang="en-US" sz="3909" spc="-80" strike="noStrike">
                <a:solidFill>
                  <a:srgbClr val="ff75d3"/>
                </a:solidFill>
                <a:latin typeface="adonis-web"/>
                <a:ea typeface="adonis-web"/>
              </a:rPr>
              <a:t>Modelling</a:t>
            </a:r>
            <a:endParaRPr b="0" lang="en-IN" sz="3909" spc="-1" strike="noStrike">
              <a:latin typeface="Arial"/>
            </a:endParaRPr>
          </a:p>
        </p:txBody>
      </p:sp>
      <p:sp>
        <p:nvSpPr>
          <p:cNvPr id="148" name="CustomShape 3"/>
          <p:cNvSpPr/>
          <p:nvPr/>
        </p:nvSpPr>
        <p:spPr>
          <a:xfrm>
            <a:off x="2685960" y="1516320"/>
            <a:ext cx="41760" cy="6132600"/>
          </a:xfrm>
          <a:prstGeom prst="roundRect">
            <a:avLst>
              <a:gd name="adj" fmla="val 225144"/>
            </a:avLst>
          </a:prstGeom>
          <a:solidFill>
            <a:srgbClr val="d1b6e1"/>
          </a:solidFill>
          <a:ln>
            <a:noFill/>
          </a:ln>
        </p:spPr>
        <p:style>
          <a:lnRef idx="0"/>
          <a:fillRef idx="0"/>
          <a:effectRef idx="0"/>
          <a:fontRef idx="minor"/>
        </p:style>
      </p:sp>
      <p:sp>
        <p:nvSpPr>
          <p:cNvPr id="149" name="CustomShape 4"/>
          <p:cNvSpPr/>
          <p:nvPr/>
        </p:nvSpPr>
        <p:spPr>
          <a:xfrm>
            <a:off x="2522520" y="1753560"/>
            <a:ext cx="368640" cy="368640"/>
          </a:xfrm>
          <a:prstGeom prst="roundRect">
            <a:avLst>
              <a:gd name="adj" fmla="val 25718"/>
            </a:avLst>
          </a:prstGeom>
          <a:solidFill>
            <a:srgbClr val="ebd0fb"/>
          </a:solidFill>
          <a:ln w="7560">
            <a:solidFill>
              <a:srgbClr val="d1b6e1"/>
            </a:solidFill>
            <a:round/>
          </a:ln>
        </p:spPr>
        <p:style>
          <a:lnRef idx="0"/>
          <a:fillRef idx="0"/>
          <a:effectRef idx="0"/>
          <a:fontRef idx="minor"/>
        </p:style>
      </p:sp>
      <p:sp>
        <p:nvSpPr>
          <p:cNvPr id="150" name="CustomShape 5"/>
          <p:cNvSpPr/>
          <p:nvPr/>
        </p:nvSpPr>
        <p:spPr>
          <a:xfrm>
            <a:off x="3128760" y="1727280"/>
            <a:ext cx="2480400" cy="309960"/>
          </a:xfrm>
          <a:prstGeom prst="rect">
            <a:avLst/>
          </a:prstGeom>
          <a:noFill/>
          <a:ln>
            <a:noFill/>
          </a:ln>
        </p:spPr>
        <p:style>
          <a:lnRef idx="0"/>
          <a:fillRef idx="0"/>
          <a:effectRef idx="0"/>
          <a:fontRef idx="minor"/>
        </p:style>
        <p:txBody>
          <a:bodyPr wrap="none" lIns="90000" rIns="90000" tIns="45000" bIns="45000">
            <a:noAutofit/>
          </a:bodyPr>
          <a:p>
            <a:pPr>
              <a:lnSpc>
                <a:spcPts val="2441"/>
              </a:lnSpc>
              <a:tabLst>
                <a:tab algn="l" pos="0"/>
              </a:tabLst>
            </a:pPr>
            <a:r>
              <a:rPr b="1" lang="en-US" sz="1960" spc="-41" strike="noStrike">
                <a:solidFill>
                  <a:srgbClr val="272525"/>
                </a:solidFill>
                <a:latin typeface="adonis-web"/>
                <a:ea typeface="adonis-web"/>
              </a:rPr>
              <a:t>GUI Integration </a:t>
            </a:r>
            <a:endParaRPr b="0" lang="en-IN" sz="1960" spc="-1" strike="noStrike">
              <a:latin typeface="Arial"/>
            </a:endParaRPr>
          </a:p>
        </p:txBody>
      </p:sp>
      <p:sp>
        <p:nvSpPr>
          <p:cNvPr id="151" name="CustomShape 6"/>
          <p:cNvSpPr/>
          <p:nvPr/>
        </p:nvSpPr>
        <p:spPr>
          <a:xfrm>
            <a:off x="3128760" y="2163960"/>
            <a:ext cx="8899920" cy="315720"/>
          </a:xfrm>
          <a:prstGeom prst="rect">
            <a:avLst/>
          </a:prstGeom>
          <a:noFill/>
          <a:ln>
            <a:noFill/>
          </a:ln>
        </p:spPr>
        <p:style>
          <a:lnRef idx="0"/>
          <a:fillRef idx="0"/>
          <a:effectRef idx="0"/>
          <a:fontRef idx="minor"/>
        </p:style>
        <p:txBody>
          <a:bodyPr wrap="none" lIns="90000" rIns="90000" tIns="45000" bIns="45000">
            <a:noAutofit/>
          </a:bodyPr>
          <a:p>
            <a:pPr>
              <a:lnSpc>
                <a:spcPts val="2492"/>
              </a:lnSpc>
              <a:tabLst>
                <a:tab algn="l" pos="0"/>
              </a:tabLst>
            </a:pPr>
            <a:r>
              <a:rPr b="1" lang="en-US" sz="1660" spc="-35" strike="noStrike">
                <a:solidFill>
                  <a:srgbClr val="272525"/>
                </a:solidFill>
                <a:latin typeface="Source Sans Pro"/>
                <a:ea typeface="Source Sans Pro"/>
              </a:rPr>
              <a:t>Tkinter Framework: </a:t>
            </a:r>
            <a:r>
              <a:rPr b="0" lang="en-US" sz="1660" spc="-35" strike="noStrike">
                <a:solidFill>
                  <a:srgbClr val="272525"/>
                </a:solidFill>
                <a:latin typeface="Source Sans Pro"/>
                <a:ea typeface="Source Sans Pro"/>
              </a:rPr>
              <a:t>Utilizes tkinter for creating a graphical user interface. </a:t>
            </a:r>
            <a:endParaRPr b="0" lang="en-IN" sz="1660" spc="-1" strike="noStrike">
              <a:latin typeface="Arial"/>
            </a:endParaRPr>
          </a:p>
        </p:txBody>
      </p:sp>
      <p:sp>
        <p:nvSpPr>
          <p:cNvPr id="152" name="CustomShape 7"/>
          <p:cNvSpPr/>
          <p:nvPr/>
        </p:nvSpPr>
        <p:spPr>
          <a:xfrm>
            <a:off x="3128760" y="2606760"/>
            <a:ext cx="8899920" cy="315720"/>
          </a:xfrm>
          <a:prstGeom prst="rect">
            <a:avLst/>
          </a:prstGeom>
          <a:noFill/>
          <a:ln>
            <a:noFill/>
          </a:ln>
        </p:spPr>
        <p:style>
          <a:lnRef idx="0"/>
          <a:fillRef idx="0"/>
          <a:effectRef idx="0"/>
          <a:fontRef idx="minor"/>
        </p:style>
        <p:txBody>
          <a:bodyPr wrap="none" lIns="90000" rIns="90000" tIns="45000" bIns="45000">
            <a:noAutofit/>
          </a:bodyPr>
          <a:p>
            <a:pPr>
              <a:lnSpc>
                <a:spcPts val="2492"/>
              </a:lnSpc>
              <a:tabLst>
                <a:tab algn="l" pos="0"/>
              </a:tabLst>
            </a:pPr>
            <a:r>
              <a:rPr b="1" lang="en-US" sz="1660" spc="-35" strike="noStrike">
                <a:solidFill>
                  <a:srgbClr val="272525"/>
                </a:solidFill>
                <a:latin typeface="Source Sans Pro"/>
                <a:ea typeface="Source Sans Pro"/>
              </a:rPr>
              <a:t>User Interaction:</a:t>
            </a:r>
            <a:r>
              <a:rPr b="0" lang="en-US" sz="1660" spc="-35" strike="noStrike">
                <a:solidFill>
                  <a:srgbClr val="272525"/>
                </a:solidFill>
                <a:latin typeface="Source Sans Pro"/>
                <a:ea typeface="Source Sans Pro"/>
              </a:rPr>
              <a:t> </a:t>
            </a:r>
            <a:endParaRPr b="0" lang="en-IN" sz="1660" spc="-1" strike="noStrike">
              <a:latin typeface="Arial"/>
            </a:endParaRPr>
          </a:p>
        </p:txBody>
      </p:sp>
      <p:sp>
        <p:nvSpPr>
          <p:cNvPr id="153" name="CustomShape 8"/>
          <p:cNvSpPr/>
          <p:nvPr/>
        </p:nvSpPr>
        <p:spPr>
          <a:xfrm>
            <a:off x="3128760" y="3049200"/>
            <a:ext cx="8899920" cy="315720"/>
          </a:xfrm>
          <a:prstGeom prst="rect">
            <a:avLst/>
          </a:prstGeom>
          <a:noFill/>
          <a:ln>
            <a:noFill/>
          </a:ln>
        </p:spPr>
        <p:style>
          <a:lnRef idx="0"/>
          <a:fillRef idx="0"/>
          <a:effectRef idx="0"/>
          <a:fontRef idx="minor"/>
        </p:style>
        <p:txBody>
          <a:bodyPr wrap="none" lIns="90000" rIns="90000" tIns="45000" bIns="45000">
            <a:noAutofit/>
          </a:bodyPr>
          <a:p>
            <a:pPr>
              <a:lnSpc>
                <a:spcPts val="2492"/>
              </a:lnSpc>
              <a:tabLst>
                <a:tab algn="l" pos="0"/>
              </a:tabLst>
            </a:pPr>
            <a:r>
              <a:rPr b="0" lang="en-US" sz="1660" spc="-35" strike="noStrike">
                <a:solidFill>
                  <a:srgbClr val="272525"/>
                </a:solidFill>
                <a:latin typeface="Source Sans Pro"/>
                <a:ea typeface="Source Sans Pro"/>
              </a:rPr>
              <a:t>Start Button: Initiates the keylogger. </a:t>
            </a:r>
            <a:endParaRPr b="0" lang="en-IN" sz="1660" spc="-1" strike="noStrike">
              <a:latin typeface="Arial"/>
            </a:endParaRPr>
          </a:p>
        </p:txBody>
      </p:sp>
      <p:sp>
        <p:nvSpPr>
          <p:cNvPr id="154" name="CustomShape 9"/>
          <p:cNvSpPr/>
          <p:nvPr/>
        </p:nvSpPr>
        <p:spPr>
          <a:xfrm>
            <a:off x="3128760" y="3492000"/>
            <a:ext cx="8899920" cy="315720"/>
          </a:xfrm>
          <a:prstGeom prst="rect">
            <a:avLst/>
          </a:prstGeom>
          <a:noFill/>
          <a:ln>
            <a:noFill/>
          </a:ln>
        </p:spPr>
        <p:style>
          <a:lnRef idx="0"/>
          <a:fillRef idx="0"/>
          <a:effectRef idx="0"/>
          <a:fontRef idx="minor"/>
        </p:style>
        <p:txBody>
          <a:bodyPr wrap="none" lIns="90000" rIns="90000" tIns="45000" bIns="45000">
            <a:noAutofit/>
          </a:bodyPr>
          <a:p>
            <a:pPr>
              <a:lnSpc>
                <a:spcPts val="2492"/>
              </a:lnSpc>
              <a:tabLst>
                <a:tab algn="l" pos="0"/>
              </a:tabLst>
            </a:pPr>
            <a:r>
              <a:rPr b="0" lang="en-US" sz="1660" spc="-35" strike="noStrike">
                <a:solidFill>
                  <a:srgbClr val="272525"/>
                </a:solidFill>
                <a:latin typeface="Source Sans Pro"/>
                <a:ea typeface="Source Sans Pro"/>
              </a:rPr>
              <a:t>Stop Button: Stops the keylogger. </a:t>
            </a:r>
            <a:endParaRPr b="0" lang="en-IN" sz="1660" spc="-1" strike="noStrike">
              <a:latin typeface="Arial"/>
            </a:endParaRPr>
          </a:p>
        </p:txBody>
      </p:sp>
      <p:sp>
        <p:nvSpPr>
          <p:cNvPr id="155" name="CustomShape 10"/>
          <p:cNvSpPr/>
          <p:nvPr/>
        </p:nvSpPr>
        <p:spPr>
          <a:xfrm>
            <a:off x="3128760" y="3934800"/>
            <a:ext cx="8899920" cy="315720"/>
          </a:xfrm>
          <a:prstGeom prst="rect">
            <a:avLst/>
          </a:prstGeom>
          <a:noFill/>
          <a:ln>
            <a:noFill/>
          </a:ln>
        </p:spPr>
        <p:style>
          <a:lnRef idx="0"/>
          <a:fillRef idx="0"/>
          <a:effectRef idx="0"/>
          <a:fontRef idx="minor"/>
        </p:style>
        <p:txBody>
          <a:bodyPr wrap="none" lIns="90000" rIns="90000" tIns="45000" bIns="45000">
            <a:noAutofit/>
          </a:bodyPr>
          <a:p>
            <a:pPr>
              <a:lnSpc>
                <a:spcPts val="2492"/>
              </a:lnSpc>
              <a:tabLst>
                <a:tab algn="l" pos="0"/>
              </a:tabLst>
            </a:pPr>
            <a:r>
              <a:rPr b="1" lang="en-US" sz="1660" spc="-35" strike="noStrike">
                <a:solidFill>
                  <a:srgbClr val="272525"/>
                </a:solidFill>
                <a:latin typeface="Source Sans Pro"/>
                <a:ea typeface="Source Sans Pro"/>
              </a:rPr>
              <a:t>Status Updates:</a:t>
            </a:r>
            <a:r>
              <a:rPr b="0" lang="en-US" sz="1660" spc="-35" strike="noStrike">
                <a:solidFill>
                  <a:srgbClr val="272525"/>
                </a:solidFill>
                <a:latin typeface="Source Sans Pro"/>
                <a:ea typeface="Source Sans Pro"/>
              </a:rPr>
              <a:t> Provides real-time feedback on the status of the keylogger (running/stopped).</a:t>
            </a:r>
            <a:endParaRPr b="0" lang="en-IN" sz="1660" spc="-1" strike="noStrike">
              <a:latin typeface="Arial"/>
            </a:endParaRPr>
          </a:p>
        </p:txBody>
      </p:sp>
      <p:sp>
        <p:nvSpPr>
          <p:cNvPr id="156" name="CustomShape 11"/>
          <p:cNvSpPr/>
          <p:nvPr/>
        </p:nvSpPr>
        <p:spPr>
          <a:xfrm>
            <a:off x="2522520" y="4909680"/>
            <a:ext cx="368640" cy="368640"/>
          </a:xfrm>
          <a:prstGeom prst="roundRect">
            <a:avLst>
              <a:gd name="adj" fmla="val 25718"/>
            </a:avLst>
          </a:prstGeom>
          <a:solidFill>
            <a:srgbClr val="ebd0fb"/>
          </a:solidFill>
          <a:ln w="7560">
            <a:solidFill>
              <a:srgbClr val="d1b6e1"/>
            </a:solidFill>
            <a:round/>
          </a:ln>
        </p:spPr>
        <p:style>
          <a:lnRef idx="0"/>
          <a:fillRef idx="0"/>
          <a:effectRef idx="0"/>
          <a:fontRef idx="minor"/>
        </p:style>
      </p:sp>
      <p:sp>
        <p:nvSpPr>
          <p:cNvPr id="157" name="CustomShape 12"/>
          <p:cNvSpPr/>
          <p:nvPr/>
        </p:nvSpPr>
        <p:spPr>
          <a:xfrm>
            <a:off x="3128760" y="4883400"/>
            <a:ext cx="2480400" cy="309960"/>
          </a:xfrm>
          <a:prstGeom prst="rect">
            <a:avLst/>
          </a:prstGeom>
          <a:noFill/>
          <a:ln>
            <a:noFill/>
          </a:ln>
        </p:spPr>
        <p:style>
          <a:lnRef idx="0"/>
          <a:fillRef idx="0"/>
          <a:effectRef idx="0"/>
          <a:fontRef idx="minor"/>
        </p:style>
        <p:txBody>
          <a:bodyPr wrap="none" lIns="90000" rIns="90000" tIns="45000" bIns="45000">
            <a:noAutofit/>
          </a:bodyPr>
          <a:p>
            <a:pPr>
              <a:lnSpc>
                <a:spcPts val="2441"/>
              </a:lnSpc>
              <a:tabLst>
                <a:tab algn="l" pos="0"/>
              </a:tabLst>
            </a:pPr>
            <a:r>
              <a:rPr b="1" lang="en-US" sz="1960" spc="-41" strike="noStrike">
                <a:solidFill>
                  <a:srgbClr val="272525"/>
                </a:solidFill>
                <a:latin typeface="adonis-web"/>
                <a:ea typeface="adonis-web"/>
              </a:rPr>
              <a:t>Flow Diagram</a:t>
            </a:r>
            <a:endParaRPr b="0" lang="en-IN" sz="1960" spc="-1" strike="noStrike">
              <a:latin typeface="Arial"/>
            </a:endParaRPr>
          </a:p>
        </p:txBody>
      </p:sp>
      <p:sp>
        <p:nvSpPr>
          <p:cNvPr id="158" name="CustomShape 13"/>
          <p:cNvSpPr/>
          <p:nvPr/>
        </p:nvSpPr>
        <p:spPr>
          <a:xfrm>
            <a:off x="3466080" y="5320080"/>
            <a:ext cx="8562600" cy="315720"/>
          </a:xfrm>
          <a:prstGeom prst="rect">
            <a:avLst/>
          </a:prstGeom>
          <a:noFill/>
          <a:ln>
            <a:noFill/>
          </a:ln>
        </p:spPr>
        <p:style>
          <a:lnRef idx="0"/>
          <a:fillRef idx="0"/>
          <a:effectRef idx="0"/>
          <a:fontRef idx="minor"/>
        </p:style>
        <p:txBody>
          <a:bodyPr wrap="none" lIns="90000" rIns="90000" tIns="45000" bIns="45000">
            <a:noAutofit/>
          </a:bodyPr>
          <a:p>
            <a:pPr>
              <a:lnSpc>
                <a:spcPts val="2492"/>
              </a:lnSpc>
              <a:tabLst>
                <a:tab algn="l" pos="0"/>
              </a:tabLst>
            </a:pPr>
            <a:r>
              <a:rPr b="1" lang="en-US" sz="1660" spc="-35" strike="noStrike">
                <a:solidFill>
                  <a:srgbClr val="272525"/>
                </a:solidFill>
                <a:latin typeface="Source Sans Pro"/>
                <a:ea typeface="Source Sans Pro"/>
              </a:rPr>
              <a:t>Initialization:</a:t>
            </a:r>
            <a:r>
              <a:rPr b="0" lang="en-US" sz="1660" spc="-35" strike="noStrike">
                <a:solidFill>
                  <a:srgbClr val="272525"/>
                </a:solidFill>
                <a:latin typeface="Source Sans Pro"/>
                <a:ea typeface="Source Sans Pro"/>
              </a:rPr>
              <a:t> Set up the main GUI window. Initialize global variables for key logging. </a:t>
            </a:r>
            <a:endParaRPr b="0" lang="en-IN" sz="1660" spc="-1" strike="noStrike">
              <a:latin typeface="Arial"/>
            </a:endParaRPr>
          </a:p>
        </p:txBody>
      </p:sp>
      <p:sp>
        <p:nvSpPr>
          <p:cNvPr id="159" name="CustomShape 14"/>
          <p:cNvSpPr/>
          <p:nvPr/>
        </p:nvSpPr>
        <p:spPr>
          <a:xfrm>
            <a:off x="3466080" y="5709960"/>
            <a:ext cx="8562600" cy="632160"/>
          </a:xfrm>
          <a:prstGeom prst="rect">
            <a:avLst/>
          </a:prstGeom>
          <a:noFill/>
          <a:ln>
            <a:noFill/>
          </a:ln>
        </p:spPr>
        <p:style>
          <a:lnRef idx="0"/>
          <a:fillRef idx="0"/>
          <a:effectRef idx="0"/>
          <a:fontRef idx="minor"/>
        </p:style>
        <p:txBody>
          <a:bodyPr lIns="90000" rIns="90000" tIns="45000" bIns="45000">
            <a:noAutofit/>
          </a:bodyPr>
          <a:p>
            <a:pPr>
              <a:lnSpc>
                <a:spcPts val="2492"/>
              </a:lnSpc>
              <a:tabLst>
                <a:tab algn="l" pos="0"/>
              </a:tabLst>
            </a:pPr>
            <a:r>
              <a:rPr b="1" lang="en-US" sz="1660" spc="-35" strike="noStrike">
                <a:solidFill>
                  <a:srgbClr val="272525"/>
                </a:solidFill>
                <a:latin typeface="Source Sans Pro"/>
                <a:ea typeface="Source Sans Pro"/>
              </a:rPr>
              <a:t>Event Capture:</a:t>
            </a:r>
            <a:r>
              <a:rPr b="0" lang="en-US" sz="1660" spc="-35" strike="noStrike">
                <a:solidFill>
                  <a:srgbClr val="272525"/>
                </a:solidFill>
                <a:latin typeface="Source Sans Pro"/>
                <a:ea typeface="Source Sans Pro"/>
              </a:rPr>
              <a:t> Start capturing key events when the "Start" button is pressed. Log key press and release events. </a:t>
            </a:r>
            <a:endParaRPr b="0" lang="en-IN" sz="1660" spc="-1" strike="noStrike">
              <a:latin typeface="Arial"/>
            </a:endParaRPr>
          </a:p>
        </p:txBody>
      </p:sp>
      <p:sp>
        <p:nvSpPr>
          <p:cNvPr id="160" name="CustomShape 15"/>
          <p:cNvSpPr/>
          <p:nvPr/>
        </p:nvSpPr>
        <p:spPr>
          <a:xfrm>
            <a:off x="3466080" y="6416280"/>
            <a:ext cx="8562600" cy="315720"/>
          </a:xfrm>
          <a:prstGeom prst="rect">
            <a:avLst/>
          </a:prstGeom>
          <a:noFill/>
          <a:ln>
            <a:noFill/>
          </a:ln>
        </p:spPr>
        <p:style>
          <a:lnRef idx="0"/>
          <a:fillRef idx="0"/>
          <a:effectRef idx="0"/>
          <a:fontRef idx="minor"/>
        </p:style>
        <p:txBody>
          <a:bodyPr wrap="none" lIns="90000" rIns="90000" tIns="45000" bIns="45000">
            <a:noAutofit/>
          </a:bodyPr>
          <a:p>
            <a:pPr>
              <a:lnSpc>
                <a:spcPts val="2492"/>
              </a:lnSpc>
              <a:tabLst>
                <a:tab algn="l" pos="0"/>
              </a:tabLst>
            </a:pPr>
            <a:r>
              <a:rPr b="1" lang="en-US" sz="1660" spc="-35" strike="noStrike">
                <a:solidFill>
                  <a:srgbClr val="272525"/>
                </a:solidFill>
                <a:latin typeface="Source Sans Pro"/>
                <a:ea typeface="Source Sans Pro"/>
              </a:rPr>
              <a:t>Data Logging: </a:t>
            </a:r>
            <a:r>
              <a:rPr b="0" lang="en-US" sz="1660" spc="-35" strike="noStrike">
                <a:solidFill>
                  <a:srgbClr val="272525"/>
                </a:solidFill>
                <a:latin typeface="Source Sans Pro"/>
                <a:ea typeface="Source Sans Pro"/>
              </a:rPr>
              <a:t>Continuously update text and JSON log files with captured key events. </a:t>
            </a:r>
            <a:endParaRPr b="0" lang="en-IN" sz="1660" spc="-1" strike="noStrike">
              <a:latin typeface="Arial"/>
            </a:endParaRPr>
          </a:p>
        </p:txBody>
      </p:sp>
      <p:sp>
        <p:nvSpPr>
          <p:cNvPr id="161" name="CustomShape 16"/>
          <p:cNvSpPr/>
          <p:nvPr/>
        </p:nvSpPr>
        <p:spPr>
          <a:xfrm>
            <a:off x="3466080" y="6806160"/>
            <a:ext cx="8562600" cy="632160"/>
          </a:xfrm>
          <a:prstGeom prst="rect">
            <a:avLst/>
          </a:prstGeom>
          <a:noFill/>
          <a:ln>
            <a:noFill/>
          </a:ln>
        </p:spPr>
        <p:style>
          <a:lnRef idx="0"/>
          <a:fillRef idx="0"/>
          <a:effectRef idx="0"/>
          <a:fontRef idx="minor"/>
        </p:style>
        <p:txBody>
          <a:bodyPr lIns="90000" rIns="90000" tIns="45000" bIns="45000">
            <a:noAutofit/>
          </a:bodyPr>
          <a:p>
            <a:pPr>
              <a:lnSpc>
                <a:spcPts val="2492"/>
              </a:lnSpc>
              <a:tabLst>
                <a:tab algn="l" pos="0"/>
              </a:tabLst>
            </a:pPr>
            <a:r>
              <a:rPr b="1" lang="en-US" sz="1660" spc="-35" strike="noStrike">
                <a:solidFill>
                  <a:srgbClr val="272525"/>
                </a:solidFill>
                <a:latin typeface="Source Sans Pro"/>
                <a:ea typeface="Source Sans Pro"/>
              </a:rPr>
              <a:t>Stop Logging:</a:t>
            </a:r>
            <a:r>
              <a:rPr b="0" lang="en-US" sz="1660" spc="-35" strike="noStrike">
                <a:solidFill>
                  <a:srgbClr val="272525"/>
                </a:solidFill>
                <a:latin typeface="Source Sans Pro"/>
                <a:ea typeface="Source Sans Pro"/>
              </a:rPr>
              <a:t> Stop capturing key events when the "Stop" button is pressed. Update the GUI status to indicate the keylogger is stopped.</a:t>
            </a:r>
            <a:endParaRPr b="0" lang="en-IN" sz="166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Image 0" descr="preencoded.png"/>
          <p:cNvPicPr/>
          <p:nvPr/>
        </p:nvPicPr>
        <p:blipFill>
          <a:blip r:embed="rId1"/>
          <a:stretch/>
        </p:blipFill>
        <p:spPr>
          <a:xfrm>
            <a:off x="0" y="0"/>
            <a:ext cx="14630040" cy="8229240"/>
          </a:xfrm>
          <a:prstGeom prst="rect">
            <a:avLst/>
          </a:prstGeom>
          <a:ln>
            <a:noFill/>
          </a:ln>
        </p:spPr>
      </p:pic>
      <p:sp>
        <p:nvSpPr>
          <p:cNvPr id="163"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sp>
        <p:nvSpPr>
          <p:cNvPr id="164" name="CustomShape 2"/>
          <p:cNvSpPr/>
          <p:nvPr/>
        </p:nvSpPr>
        <p:spPr>
          <a:xfrm>
            <a:off x="2829960" y="551880"/>
            <a:ext cx="4720680" cy="589680"/>
          </a:xfrm>
          <a:prstGeom prst="rect">
            <a:avLst/>
          </a:prstGeom>
          <a:noFill/>
          <a:ln>
            <a:noFill/>
          </a:ln>
        </p:spPr>
        <p:style>
          <a:lnRef idx="0"/>
          <a:fillRef idx="0"/>
          <a:effectRef idx="0"/>
          <a:fontRef idx="minor"/>
        </p:style>
        <p:txBody>
          <a:bodyPr wrap="none" lIns="90000" rIns="90000" tIns="45000" bIns="45000">
            <a:noAutofit/>
          </a:bodyPr>
          <a:p>
            <a:pPr>
              <a:lnSpc>
                <a:spcPts val="4646"/>
              </a:lnSpc>
              <a:tabLst>
                <a:tab algn="l" pos="0"/>
              </a:tabLst>
            </a:pPr>
            <a:r>
              <a:rPr b="1" lang="en-US" sz="3720" spc="-75" strike="noStrike">
                <a:solidFill>
                  <a:srgbClr val="ff75d3"/>
                </a:solidFill>
                <a:latin typeface="adonis-web"/>
                <a:ea typeface="adonis-web"/>
              </a:rPr>
              <a:t>Results </a:t>
            </a:r>
            <a:endParaRPr b="0" lang="en-IN" sz="3720" spc="-1" strike="noStrike">
              <a:latin typeface="Arial"/>
            </a:endParaRPr>
          </a:p>
        </p:txBody>
      </p:sp>
      <p:pic>
        <p:nvPicPr>
          <p:cNvPr id="165" name="Image 1" descr="preencoded.png"/>
          <p:cNvPicPr/>
          <p:nvPr/>
        </p:nvPicPr>
        <p:blipFill>
          <a:blip r:embed="rId2"/>
          <a:stretch/>
        </p:blipFill>
        <p:spPr>
          <a:xfrm>
            <a:off x="2871360" y="1572840"/>
            <a:ext cx="4279320" cy="2407320"/>
          </a:xfrm>
          <a:prstGeom prst="rect">
            <a:avLst/>
          </a:prstGeom>
          <a:ln>
            <a:noFill/>
          </a:ln>
        </p:spPr>
      </p:pic>
      <p:pic>
        <p:nvPicPr>
          <p:cNvPr id="166" name="Image 2" descr="preencoded.png"/>
          <p:cNvPicPr/>
          <p:nvPr/>
        </p:nvPicPr>
        <p:blipFill>
          <a:blip r:embed="rId3"/>
          <a:stretch/>
        </p:blipFill>
        <p:spPr>
          <a:xfrm>
            <a:off x="7311240" y="1572840"/>
            <a:ext cx="4279320" cy="2407320"/>
          </a:xfrm>
          <a:prstGeom prst="rect">
            <a:avLst/>
          </a:prstGeom>
          <a:ln>
            <a:noFill/>
          </a:ln>
        </p:spPr>
      </p:pic>
      <p:pic>
        <p:nvPicPr>
          <p:cNvPr id="167" name="Image 3" descr="preencoded.png"/>
          <p:cNvPicPr/>
          <p:nvPr/>
        </p:nvPicPr>
        <p:blipFill>
          <a:blip r:embed="rId4"/>
          <a:stretch/>
        </p:blipFill>
        <p:spPr>
          <a:xfrm>
            <a:off x="2829960" y="4335840"/>
            <a:ext cx="8778960" cy="1987560"/>
          </a:xfrm>
          <a:prstGeom prst="rect">
            <a:avLst/>
          </a:prstGeom>
          <a:ln>
            <a:noFill/>
          </a:ln>
        </p:spPr>
      </p:pic>
      <p:sp>
        <p:nvSpPr>
          <p:cNvPr id="168" name="CustomShape 3"/>
          <p:cNvSpPr/>
          <p:nvPr/>
        </p:nvSpPr>
        <p:spPr>
          <a:xfrm>
            <a:off x="2829960" y="6549480"/>
            <a:ext cx="8969760" cy="300600"/>
          </a:xfrm>
          <a:prstGeom prst="rect">
            <a:avLst/>
          </a:prstGeom>
          <a:noFill/>
          <a:ln>
            <a:noFill/>
          </a:ln>
        </p:spPr>
        <p:style>
          <a:lnRef idx="0"/>
          <a:fillRef idx="0"/>
          <a:effectRef idx="0"/>
          <a:fontRef idx="minor"/>
        </p:style>
        <p:txBody>
          <a:bodyPr wrap="none" lIns="90000" rIns="90000" tIns="45000" bIns="45000">
            <a:noAutofit/>
          </a:bodyPr>
          <a:p>
            <a:pPr>
              <a:lnSpc>
                <a:spcPts val="2370"/>
              </a:lnSpc>
              <a:tabLst>
                <a:tab algn="l" pos="0"/>
              </a:tabLst>
            </a:pPr>
            <a:r>
              <a:rPr b="1" lang="en-US" sz="1580" spc="-32" strike="noStrike">
                <a:solidFill>
                  <a:srgbClr val="272525"/>
                </a:solidFill>
                <a:latin typeface="Source Sans Pro"/>
                <a:ea typeface="Source Sans Pro"/>
              </a:rPr>
              <a:t>Screenshots of the GUI: </a:t>
            </a:r>
            <a:r>
              <a:rPr b="0" lang="en-US" sz="1580" spc="-32" strike="noStrike">
                <a:solidFill>
                  <a:srgbClr val="272525"/>
                </a:solidFill>
                <a:latin typeface="Source Sans Pro"/>
                <a:ea typeface="Source Sans Pro"/>
              </a:rPr>
              <a:t>Displays the user interface, including the start and stop buttons, and the status label. </a:t>
            </a:r>
            <a:endParaRPr b="0" lang="en-IN" sz="1580" spc="-1" strike="noStrike">
              <a:latin typeface="Arial"/>
            </a:endParaRPr>
          </a:p>
        </p:txBody>
      </p:sp>
      <p:sp>
        <p:nvSpPr>
          <p:cNvPr id="169" name="CustomShape 4"/>
          <p:cNvSpPr/>
          <p:nvPr/>
        </p:nvSpPr>
        <p:spPr>
          <a:xfrm>
            <a:off x="2829960" y="7076160"/>
            <a:ext cx="8969760" cy="601560"/>
          </a:xfrm>
          <a:prstGeom prst="rect">
            <a:avLst/>
          </a:prstGeom>
          <a:noFill/>
          <a:ln>
            <a:noFill/>
          </a:ln>
        </p:spPr>
        <p:style>
          <a:lnRef idx="0"/>
          <a:fillRef idx="0"/>
          <a:effectRef idx="0"/>
          <a:fontRef idx="minor"/>
        </p:style>
        <p:txBody>
          <a:bodyPr lIns="90000" rIns="90000" tIns="45000" bIns="45000">
            <a:noAutofit/>
          </a:bodyPr>
          <a:p>
            <a:pPr>
              <a:lnSpc>
                <a:spcPts val="2370"/>
              </a:lnSpc>
              <a:tabLst>
                <a:tab algn="l" pos="0"/>
              </a:tabLst>
            </a:pPr>
            <a:r>
              <a:rPr b="1" lang="en-US" sz="1580" spc="-32" strike="noStrike">
                <a:solidFill>
                  <a:srgbClr val="272525"/>
                </a:solidFill>
                <a:latin typeface="Source Sans Pro"/>
                <a:ea typeface="Source Sans Pro"/>
              </a:rPr>
              <a:t>Sample Logs:</a:t>
            </a:r>
            <a:r>
              <a:rPr b="0" lang="en-US" sz="1580" spc="-32" strike="noStrike">
                <a:solidFill>
                  <a:srgbClr val="272525"/>
                </a:solidFill>
                <a:latin typeface="Source Sans Pro"/>
                <a:ea typeface="Source Sans Pro"/>
              </a:rPr>
              <a:t> Show examples of the key_log.txt and key_log.json files to illustrate how the keystrokes are recorded.</a:t>
            </a:r>
            <a:endParaRPr b="0" lang="en-IN" sz="158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Image 0" descr="preencoded.png"/>
          <p:cNvPicPr/>
          <p:nvPr/>
        </p:nvPicPr>
        <p:blipFill>
          <a:blip r:embed="rId1"/>
          <a:stretch/>
        </p:blipFill>
        <p:spPr>
          <a:xfrm>
            <a:off x="0" y="0"/>
            <a:ext cx="14630040" cy="8229240"/>
          </a:xfrm>
          <a:prstGeom prst="rect">
            <a:avLst/>
          </a:prstGeom>
          <a:ln>
            <a:noFill/>
          </a:ln>
        </p:spPr>
      </p:pic>
      <p:sp>
        <p:nvSpPr>
          <p:cNvPr id="171"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sp>
        <p:nvSpPr>
          <p:cNvPr id="172" name="CustomShape 2"/>
          <p:cNvSpPr/>
          <p:nvPr/>
        </p:nvSpPr>
        <p:spPr>
          <a:xfrm>
            <a:off x="2348280" y="893880"/>
            <a:ext cx="5227920" cy="653040"/>
          </a:xfrm>
          <a:prstGeom prst="rect">
            <a:avLst/>
          </a:prstGeom>
          <a:noFill/>
          <a:ln>
            <a:noFill/>
          </a:ln>
        </p:spPr>
        <p:style>
          <a:lnRef idx="0"/>
          <a:fillRef idx="0"/>
          <a:effectRef idx="0"/>
          <a:fontRef idx="minor"/>
        </p:style>
        <p:txBody>
          <a:bodyPr wrap="none" lIns="90000" rIns="90000" tIns="45000" bIns="45000">
            <a:noAutofit/>
          </a:bodyPr>
          <a:p>
            <a:pPr>
              <a:lnSpc>
                <a:spcPts val="5145"/>
              </a:lnSpc>
              <a:tabLst>
                <a:tab algn="l" pos="0"/>
              </a:tabLst>
            </a:pPr>
            <a:r>
              <a:rPr b="1" lang="en-US" sz="4120" spc="-83" strike="noStrike">
                <a:solidFill>
                  <a:srgbClr val="ff75d3"/>
                </a:solidFill>
                <a:latin typeface="adonis-web"/>
                <a:ea typeface="adonis-web"/>
              </a:rPr>
              <a:t>Conclusion </a:t>
            </a:r>
            <a:endParaRPr b="0" lang="en-IN" sz="4120" spc="-1" strike="noStrike">
              <a:latin typeface="Arial"/>
            </a:endParaRPr>
          </a:p>
        </p:txBody>
      </p:sp>
      <p:sp>
        <p:nvSpPr>
          <p:cNvPr id="173" name="CustomShape 3"/>
          <p:cNvSpPr/>
          <p:nvPr/>
        </p:nvSpPr>
        <p:spPr>
          <a:xfrm>
            <a:off x="2662200" y="1638000"/>
            <a:ext cx="9577800" cy="666000"/>
          </a:xfrm>
          <a:prstGeom prst="rect">
            <a:avLst/>
          </a:prstGeom>
          <a:noFill/>
          <a:ln>
            <a:noFill/>
          </a:ln>
        </p:spPr>
        <p:style>
          <a:lnRef idx="0"/>
          <a:fillRef idx="0"/>
          <a:effectRef idx="0"/>
          <a:fontRef idx="minor"/>
        </p:style>
        <p:txBody>
          <a:bodyPr lIns="90000" rIns="90000" tIns="45000" bIns="45000">
            <a:noAutofit/>
          </a:bodyPr>
          <a:p>
            <a:pPr marL="343080" indent="-342720">
              <a:lnSpc>
                <a:spcPts val="2625"/>
              </a:lnSpc>
              <a:buClr>
                <a:srgbClr val="272525"/>
              </a:buClr>
              <a:buFont typeface="Symbol" charset="2"/>
              <a:buChar char=""/>
            </a:pPr>
            <a:r>
              <a:rPr b="0" lang="en-US" sz="1750" spc="-35" strike="noStrike">
                <a:solidFill>
                  <a:srgbClr val="272525"/>
                </a:solidFill>
                <a:latin typeface="Source Sans Pro"/>
                <a:ea typeface="Source Sans Pro"/>
              </a:rPr>
              <a:t>Successfully implemented a keylogger that captures keystrokes and records them into both text and JSON files. Real-time keylogging with start and stop functionality controlled via a simple GUI.</a:t>
            </a:r>
            <a:endParaRPr b="0" lang="en-IN" sz="1750" spc="-1" strike="noStrike">
              <a:latin typeface="Arial"/>
            </a:endParaRPr>
          </a:p>
        </p:txBody>
      </p:sp>
      <p:sp>
        <p:nvSpPr>
          <p:cNvPr id="174" name="CustomShape 4"/>
          <p:cNvSpPr/>
          <p:nvPr/>
        </p:nvSpPr>
        <p:spPr>
          <a:xfrm>
            <a:off x="2703960" y="2736000"/>
            <a:ext cx="957780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Symbol" charset="2"/>
              <a:buChar char=""/>
            </a:pPr>
            <a:r>
              <a:rPr b="0" lang="en-US" sz="1750" spc="-35" strike="noStrike">
                <a:solidFill>
                  <a:srgbClr val="272525"/>
                </a:solidFill>
                <a:latin typeface="Source Sans Pro"/>
                <a:ea typeface="Source Sans Pro"/>
              </a:rPr>
              <a:t>The keylogger project demonstrated the capability to effectively capture and log keystrokes in real-time. </a:t>
            </a:r>
            <a:endParaRPr b="0" lang="en-IN" sz="1750" spc="-1" strike="noStrike">
              <a:latin typeface="Arial"/>
            </a:endParaRPr>
          </a:p>
        </p:txBody>
      </p:sp>
      <p:sp>
        <p:nvSpPr>
          <p:cNvPr id="175" name="CustomShape 5"/>
          <p:cNvSpPr/>
          <p:nvPr/>
        </p:nvSpPr>
        <p:spPr>
          <a:xfrm>
            <a:off x="2703960" y="3147120"/>
            <a:ext cx="957780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Symbol" charset="2"/>
              <a:buChar char=""/>
            </a:pPr>
            <a:r>
              <a:rPr b="0" lang="en-US" sz="1750" spc="-35" strike="noStrike">
                <a:solidFill>
                  <a:srgbClr val="272525"/>
                </a:solidFill>
                <a:latin typeface="Source Sans Pro"/>
                <a:ea typeface="Source Sans Pro"/>
              </a:rPr>
              <a:t>The GUI provided a user-friendly way to control the keylogger, making it accessible and easy to use. </a:t>
            </a:r>
            <a:endParaRPr b="0" lang="en-IN" sz="1750" spc="-1" strike="noStrike">
              <a:latin typeface="Arial"/>
            </a:endParaRPr>
          </a:p>
        </p:txBody>
      </p:sp>
      <p:sp>
        <p:nvSpPr>
          <p:cNvPr id="176" name="CustomShape 6"/>
          <p:cNvSpPr/>
          <p:nvPr/>
        </p:nvSpPr>
        <p:spPr>
          <a:xfrm>
            <a:off x="2703960" y="3557880"/>
            <a:ext cx="9577800" cy="666000"/>
          </a:xfrm>
          <a:prstGeom prst="rect">
            <a:avLst/>
          </a:prstGeom>
          <a:noFill/>
          <a:ln>
            <a:noFill/>
          </a:ln>
        </p:spPr>
        <p:style>
          <a:lnRef idx="0"/>
          <a:fillRef idx="0"/>
          <a:effectRef idx="0"/>
          <a:fontRef idx="minor"/>
        </p:style>
        <p:txBody>
          <a:bodyPr lIns="90000" rIns="90000" tIns="45000" bIns="45000">
            <a:noAutofit/>
          </a:bodyPr>
          <a:p>
            <a:pPr marL="343080" indent="-342720">
              <a:lnSpc>
                <a:spcPts val="2625"/>
              </a:lnSpc>
              <a:buClr>
                <a:srgbClr val="272525"/>
              </a:buClr>
              <a:buFont typeface="Symbol" charset="2"/>
              <a:buChar char=""/>
            </a:pPr>
            <a:r>
              <a:rPr b="0" lang="en-US" sz="1750" spc="-35" strike="noStrike">
                <a:solidFill>
                  <a:srgbClr val="272525"/>
                </a:solidFill>
                <a:latin typeface="Source Sans Pro"/>
                <a:ea typeface="Source Sans Pro"/>
              </a:rPr>
              <a:t>Emphasized the ethical use of keyloggers and the importance of implementing security measures to protect against malicious use.</a:t>
            </a:r>
            <a:endParaRPr b="0" lang="en-IN" sz="1750" spc="-1" strike="noStrike">
              <a:latin typeface="Arial"/>
            </a:endParaRPr>
          </a:p>
        </p:txBody>
      </p:sp>
      <p:pic>
        <p:nvPicPr>
          <p:cNvPr id="177" name="Image 1" descr="preencoded.png"/>
          <p:cNvPicPr/>
          <p:nvPr/>
        </p:nvPicPr>
        <p:blipFill>
          <a:blip r:embed="rId2"/>
          <a:stretch/>
        </p:blipFill>
        <p:spPr>
          <a:xfrm>
            <a:off x="5189040" y="4474440"/>
            <a:ext cx="7092720" cy="28609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Image 0" descr="preencoded.png"/>
          <p:cNvPicPr/>
          <p:nvPr/>
        </p:nvPicPr>
        <p:blipFill>
          <a:blip r:embed="rId1"/>
          <a:stretch/>
        </p:blipFill>
        <p:spPr>
          <a:xfrm>
            <a:off x="0" y="0"/>
            <a:ext cx="14630040" cy="8229240"/>
          </a:xfrm>
          <a:prstGeom prst="rect">
            <a:avLst/>
          </a:prstGeom>
          <a:ln>
            <a:noFill/>
          </a:ln>
        </p:spPr>
      </p:pic>
      <p:sp>
        <p:nvSpPr>
          <p:cNvPr id="51"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pic>
        <p:nvPicPr>
          <p:cNvPr id="52" name="Image 1" descr="preencoded.png"/>
          <p:cNvPicPr/>
          <p:nvPr/>
        </p:nvPicPr>
        <p:blipFill>
          <a:blip r:embed="rId2"/>
          <a:stretch/>
        </p:blipFill>
        <p:spPr>
          <a:xfrm>
            <a:off x="9144000" y="0"/>
            <a:ext cx="5486040" cy="8229240"/>
          </a:xfrm>
          <a:prstGeom prst="rect">
            <a:avLst/>
          </a:prstGeom>
          <a:ln>
            <a:noFill/>
          </a:ln>
        </p:spPr>
      </p:pic>
      <p:sp>
        <p:nvSpPr>
          <p:cNvPr id="53" name="CustomShape 2"/>
          <p:cNvSpPr/>
          <p:nvPr/>
        </p:nvSpPr>
        <p:spPr>
          <a:xfrm>
            <a:off x="833040" y="1686600"/>
            <a:ext cx="7214400" cy="901440"/>
          </a:xfrm>
          <a:prstGeom prst="rect">
            <a:avLst/>
          </a:prstGeom>
          <a:noFill/>
          <a:ln>
            <a:noFill/>
          </a:ln>
        </p:spPr>
        <p:style>
          <a:lnRef idx="0"/>
          <a:fillRef idx="0"/>
          <a:effectRef idx="0"/>
          <a:fontRef idx="minor"/>
        </p:style>
        <p:txBody>
          <a:bodyPr wrap="none" lIns="90000" rIns="90000" tIns="45000" bIns="45000">
            <a:noAutofit/>
          </a:bodyPr>
          <a:p>
            <a:pPr>
              <a:lnSpc>
                <a:spcPts val="7101"/>
              </a:lnSpc>
              <a:tabLst>
                <a:tab algn="l" pos="0"/>
              </a:tabLst>
            </a:pPr>
            <a:r>
              <a:rPr b="1" lang="en-US" sz="5680" spc="-114" strike="noStrike">
                <a:solidFill>
                  <a:srgbClr val="ff75d3"/>
                </a:solidFill>
                <a:latin typeface="adonis-web"/>
                <a:ea typeface="adonis-web"/>
              </a:rPr>
              <a:t>Agenda</a:t>
            </a:r>
            <a:endParaRPr b="0" lang="en-IN" sz="5680" spc="-1" strike="noStrike">
              <a:latin typeface="Arial"/>
            </a:endParaRPr>
          </a:p>
        </p:txBody>
      </p:sp>
      <p:sp>
        <p:nvSpPr>
          <p:cNvPr id="54" name="CustomShape 3"/>
          <p:cNvSpPr/>
          <p:nvPr/>
        </p:nvSpPr>
        <p:spPr>
          <a:xfrm>
            <a:off x="1188720" y="292176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Calibri Light"/>
              <a:buAutoNum type="arabicPeriod"/>
            </a:pPr>
            <a:r>
              <a:rPr b="0" lang="en-US" sz="1750" spc="-35" strike="noStrike">
                <a:solidFill>
                  <a:srgbClr val="272525"/>
                </a:solidFill>
                <a:latin typeface="Source Sans Pro"/>
                <a:ea typeface="Source Sans Pro"/>
              </a:rPr>
              <a:t>Introduction</a:t>
            </a:r>
            <a:endParaRPr b="0" lang="en-IN" sz="1750" spc="-1" strike="noStrike">
              <a:latin typeface="Arial"/>
            </a:endParaRPr>
          </a:p>
        </p:txBody>
      </p:sp>
      <p:sp>
        <p:nvSpPr>
          <p:cNvPr id="55" name="CustomShape 4"/>
          <p:cNvSpPr/>
          <p:nvPr/>
        </p:nvSpPr>
        <p:spPr>
          <a:xfrm>
            <a:off x="1188720" y="333252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Calibri Light"/>
              <a:buAutoNum type="arabicPeriod" startAt="2"/>
            </a:pPr>
            <a:r>
              <a:rPr b="0" lang="en-US" sz="1750" spc="-35" strike="noStrike">
                <a:solidFill>
                  <a:srgbClr val="272525"/>
                </a:solidFill>
                <a:latin typeface="Source Sans Pro"/>
                <a:ea typeface="Source Sans Pro"/>
              </a:rPr>
              <a:t> </a:t>
            </a:r>
            <a:r>
              <a:rPr b="0" lang="en-US" sz="1750" spc="-35" strike="noStrike">
                <a:solidFill>
                  <a:srgbClr val="272525"/>
                </a:solidFill>
                <a:latin typeface="Source Sans Pro"/>
                <a:ea typeface="Source Sans Pro"/>
              </a:rPr>
              <a:t>Problem Statement </a:t>
            </a:r>
            <a:endParaRPr b="0" lang="en-IN" sz="1750" spc="-1" strike="noStrike">
              <a:latin typeface="Arial"/>
            </a:endParaRPr>
          </a:p>
        </p:txBody>
      </p:sp>
      <p:sp>
        <p:nvSpPr>
          <p:cNvPr id="56" name="CustomShape 5"/>
          <p:cNvSpPr/>
          <p:nvPr/>
        </p:nvSpPr>
        <p:spPr>
          <a:xfrm>
            <a:off x="1188720" y="374364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Calibri Light"/>
              <a:buAutoNum type="arabicPeriod" startAt="3"/>
            </a:pPr>
            <a:r>
              <a:rPr b="0" lang="en-US" sz="1750" spc="-35" strike="noStrike">
                <a:solidFill>
                  <a:srgbClr val="272525"/>
                </a:solidFill>
                <a:latin typeface="Source Sans Pro"/>
                <a:ea typeface="Source Sans Pro"/>
              </a:rPr>
              <a:t>Project Overview</a:t>
            </a:r>
            <a:endParaRPr b="0" lang="en-IN" sz="1750" spc="-1" strike="noStrike">
              <a:latin typeface="Arial"/>
            </a:endParaRPr>
          </a:p>
        </p:txBody>
      </p:sp>
      <p:sp>
        <p:nvSpPr>
          <p:cNvPr id="57" name="CustomShape 6"/>
          <p:cNvSpPr/>
          <p:nvPr/>
        </p:nvSpPr>
        <p:spPr>
          <a:xfrm>
            <a:off x="1188720" y="415476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Calibri Light"/>
              <a:buAutoNum type="arabicPeriod" startAt="4"/>
            </a:pPr>
            <a:r>
              <a:rPr b="0" lang="en-US" sz="1750" spc="-35" strike="noStrike">
                <a:solidFill>
                  <a:srgbClr val="272525"/>
                </a:solidFill>
                <a:latin typeface="Source Sans Pro"/>
                <a:ea typeface="Source Sans Pro"/>
              </a:rPr>
              <a:t> </a:t>
            </a:r>
            <a:r>
              <a:rPr b="0" lang="en-US" sz="1750" spc="-35" strike="noStrike">
                <a:solidFill>
                  <a:srgbClr val="272525"/>
                </a:solidFill>
                <a:latin typeface="Source Sans Pro"/>
                <a:ea typeface="Source Sans Pro"/>
              </a:rPr>
              <a:t>End Users </a:t>
            </a:r>
            <a:endParaRPr b="0" lang="en-IN" sz="1750" spc="-1" strike="noStrike">
              <a:latin typeface="Arial"/>
            </a:endParaRPr>
          </a:p>
        </p:txBody>
      </p:sp>
      <p:sp>
        <p:nvSpPr>
          <p:cNvPr id="58" name="CustomShape 7"/>
          <p:cNvSpPr/>
          <p:nvPr/>
        </p:nvSpPr>
        <p:spPr>
          <a:xfrm>
            <a:off x="1188720" y="456552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Calibri Light"/>
              <a:buAutoNum type="arabicPeriod" startAt="5"/>
            </a:pPr>
            <a:r>
              <a:rPr b="0" lang="en-US" sz="1750" spc="-35" strike="noStrike">
                <a:solidFill>
                  <a:srgbClr val="272525"/>
                </a:solidFill>
                <a:latin typeface="Source Sans Pro"/>
                <a:ea typeface="Source Sans Pro"/>
              </a:rPr>
              <a:t>Solution and Value Proposition </a:t>
            </a:r>
            <a:endParaRPr b="0" lang="en-IN" sz="1750" spc="-1" strike="noStrike">
              <a:latin typeface="Arial"/>
            </a:endParaRPr>
          </a:p>
        </p:txBody>
      </p:sp>
      <p:sp>
        <p:nvSpPr>
          <p:cNvPr id="59" name="CustomShape 8"/>
          <p:cNvSpPr/>
          <p:nvPr/>
        </p:nvSpPr>
        <p:spPr>
          <a:xfrm>
            <a:off x="1188720" y="497664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Calibri Light"/>
              <a:buAutoNum type="arabicPeriod" startAt="6"/>
            </a:pPr>
            <a:r>
              <a:rPr b="0" lang="en-US" sz="1750" spc="-35" strike="noStrike">
                <a:solidFill>
                  <a:srgbClr val="272525"/>
                </a:solidFill>
                <a:latin typeface="Source Sans Pro"/>
                <a:ea typeface="Source Sans Pro"/>
              </a:rPr>
              <a:t>The Wow Factor in Our Solution</a:t>
            </a:r>
            <a:endParaRPr b="0" lang="en-IN" sz="1750" spc="-1" strike="noStrike">
              <a:latin typeface="Arial"/>
            </a:endParaRPr>
          </a:p>
        </p:txBody>
      </p:sp>
      <p:sp>
        <p:nvSpPr>
          <p:cNvPr id="60" name="CustomShape 9"/>
          <p:cNvSpPr/>
          <p:nvPr/>
        </p:nvSpPr>
        <p:spPr>
          <a:xfrm>
            <a:off x="1188720" y="538776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Calibri Light"/>
              <a:buAutoNum type="arabicPeriod" startAt="7"/>
            </a:pPr>
            <a:r>
              <a:rPr b="0" lang="en-US" sz="1750" spc="-35" strike="noStrike">
                <a:solidFill>
                  <a:srgbClr val="272525"/>
                </a:solidFill>
                <a:latin typeface="Source Sans Pro"/>
                <a:ea typeface="Source Sans Pro"/>
              </a:rPr>
              <a:t> </a:t>
            </a:r>
            <a:r>
              <a:rPr b="0" lang="en-US" sz="1750" spc="-35" strike="noStrike">
                <a:solidFill>
                  <a:srgbClr val="272525"/>
                </a:solidFill>
                <a:latin typeface="Source Sans Pro"/>
                <a:ea typeface="Source Sans Pro"/>
              </a:rPr>
              <a:t>Modelling </a:t>
            </a:r>
            <a:endParaRPr b="0" lang="en-IN" sz="1750" spc="-1" strike="noStrike">
              <a:latin typeface="Arial"/>
            </a:endParaRPr>
          </a:p>
        </p:txBody>
      </p:sp>
      <p:sp>
        <p:nvSpPr>
          <p:cNvPr id="61" name="CustomShape 10"/>
          <p:cNvSpPr/>
          <p:nvPr/>
        </p:nvSpPr>
        <p:spPr>
          <a:xfrm>
            <a:off x="1188720" y="579888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Calibri Light"/>
              <a:buAutoNum type="arabicPeriod" startAt="8"/>
            </a:pPr>
            <a:r>
              <a:rPr b="0" lang="en-US" sz="1750" spc="-35" strike="noStrike">
                <a:solidFill>
                  <a:srgbClr val="272525"/>
                </a:solidFill>
                <a:latin typeface="Source Sans Pro"/>
                <a:ea typeface="Source Sans Pro"/>
              </a:rPr>
              <a:t>Results </a:t>
            </a:r>
            <a:endParaRPr b="0" lang="en-IN" sz="1750" spc="-1" strike="noStrike">
              <a:latin typeface="Arial"/>
            </a:endParaRPr>
          </a:p>
        </p:txBody>
      </p:sp>
      <p:sp>
        <p:nvSpPr>
          <p:cNvPr id="62" name="CustomShape 11"/>
          <p:cNvSpPr/>
          <p:nvPr/>
        </p:nvSpPr>
        <p:spPr>
          <a:xfrm>
            <a:off x="1188720" y="6209640"/>
            <a:ext cx="7121880" cy="333000"/>
          </a:xfrm>
          <a:prstGeom prst="rect">
            <a:avLst/>
          </a:prstGeom>
          <a:noFill/>
          <a:ln>
            <a:noFill/>
          </a:ln>
        </p:spPr>
        <p:style>
          <a:lnRef idx="0"/>
          <a:fillRef idx="0"/>
          <a:effectRef idx="0"/>
          <a:fontRef idx="minor"/>
        </p:style>
        <p:txBody>
          <a:bodyPr wrap="none" lIns="90000" rIns="90000" tIns="45000" bIns="45000">
            <a:noAutofit/>
          </a:bodyPr>
          <a:p>
            <a:pPr marL="343080" indent="-342720">
              <a:lnSpc>
                <a:spcPts val="2625"/>
              </a:lnSpc>
              <a:buClr>
                <a:srgbClr val="272525"/>
              </a:buClr>
              <a:buFont typeface="Calibri Light"/>
              <a:buAutoNum type="arabicPeriod" startAt="9"/>
            </a:pPr>
            <a:r>
              <a:rPr b="0" lang="en-US" sz="1750" spc="-35" strike="noStrike">
                <a:solidFill>
                  <a:srgbClr val="272525"/>
                </a:solidFill>
                <a:latin typeface="Source Sans Pro"/>
                <a:ea typeface="Source Sans Pro"/>
              </a:rPr>
              <a:t>Conclusion</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 name="Image 0" descr="preencoded.png"/>
          <p:cNvPicPr/>
          <p:nvPr/>
        </p:nvPicPr>
        <p:blipFill>
          <a:blip r:embed="rId1"/>
          <a:stretch/>
        </p:blipFill>
        <p:spPr>
          <a:xfrm>
            <a:off x="0" y="0"/>
            <a:ext cx="14630040" cy="8229240"/>
          </a:xfrm>
          <a:prstGeom prst="rect">
            <a:avLst/>
          </a:prstGeom>
          <a:ln>
            <a:noFill/>
          </a:ln>
        </p:spPr>
      </p:pic>
      <p:sp>
        <p:nvSpPr>
          <p:cNvPr id="64"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pic>
        <p:nvPicPr>
          <p:cNvPr id="65" name="Image 1" descr="preencoded.png"/>
          <p:cNvPicPr/>
          <p:nvPr/>
        </p:nvPicPr>
        <p:blipFill>
          <a:blip r:embed="rId2"/>
          <a:stretch/>
        </p:blipFill>
        <p:spPr>
          <a:xfrm>
            <a:off x="9144000" y="0"/>
            <a:ext cx="5486040" cy="8229240"/>
          </a:xfrm>
          <a:prstGeom prst="rect">
            <a:avLst/>
          </a:prstGeom>
          <a:ln>
            <a:noFill/>
          </a:ln>
        </p:spPr>
      </p:pic>
      <p:sp>
        <p:nvSpPr>
          <p:cNvPr id="66" name="CustomShape 2"/>
          <p:cNvSpPr/>
          <p:nvPr/>
        </p:nvSpPr>
        <p:spPr>
          <a:xfrm>
            <a:off x="833040" y="2895120"/>
            <a:ext cx="7145280" cy="522360"/>
          </a:xfrm>
          <a:prstGeom prst="rect">
            <a:avLst/>
          </a:prstGeom>
          <a:noFill/>
          <a:ln>
            <a:noFill/>
          </a:ln>
        </p:spPr>
        <p:style>
          <a:lnRef idx="0"/>
          <a:fillRef idx="0"/>
          <a:effectRef idx="0"/>
          <a:fontRef idx="minor"/>
        </p:style>
        <p:txBody>
          <a:bodyPr wrap="none" lIns="90000" rIns="90000" tIns="45000" bIns="45000">
            <a:noAutofit/>
          </a:bodyPr>
          <a:p>
            <a:pPr>
              <a:lnSpc>
                <a:spcPts val="4116"/>
              </a:lnSpc>
              <a:tabLst>
                <a:tab algn="l" pos="0"/>
              </a:tabLst>
            </a:pPr>
            <a:r>
              <a:rPr b="1" lang="en-US" sz="3300" spc="-66" strike="noStrike">
                <a:solidFill>
                  <a:srgbClr val="ff75d3"/>
                </a:solidFill>
                <a:latin typeface="adonis-web"/>
                <a:ea typeface="adonis-web"/>
              </a:rPr>
              <a:t>Introduction to Key Loggers and Security</a:t>
            </a:r>
            <a:endParaRPr b="0" lang="en-IN" sz="3300" spc="-1" strike="noStrike">
              <a:latin typeface="Arial"/>
            </a:endParaRPr>
          </a:p>
        </p:txBody>
      </p:sp>
      <p:sp>
        <p:nvSpPr>
          <p:cNvPr id="67" name="CustomShape 3"/>
          <p:cNvSpPr/>
          <p:nvPr/>
        </p:nvSpPr>
        <p:spPr>
          <a:xfrm>
            <a:off x="833040" y="3668040"/>
            <a:ext cx="7477200" cy="166608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35" strike="noStrike">
                <a:solidFill>
                  <a:srgbClr val="272525"/>
                </a:solidFill>
                <a:latin typeface="Source Sans Pro"/>
                <a:ea typeface="Source Sans Pro"/>
              </a:rPr>
              <a:t>Key loggers are software or hardware devices that secretly record all keyboard input, including passwords and other sensitive data. This poses a significant security risk, as cyber criminals can use key loggers to steal personal and financial information. Understanding the dangers of key loggers is crucial for maintaining online privacy and security.</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 name="Image 0" descr="preencoded.png"/>
          <p:cNvPicPr/>
          <p:nvPr/>
        </p:nvPicPr>
        <p:blipFill>
          <a:blip r:embed="rId1"/>
          <a:stretch/>
        </p:blipFill>
        <p:spPr>
          <a:xfrm>
            <a:off x="0" y="0"/>
            <a:ext cx="14630040" cy="8229240"/>
          </a:xfrm>
          <a:prstGeom prst="rect">
            <a:avLst/>
          </a:prstGeom>
          <a:ln>
            <a:noFill/>
          </a:ln>
        </p:spPr>
      </p:pic>
      <p:sp>
        <p:nvSpPr>
          <p:cNvPr id="69"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sp>
        <p:nvSpPr>
          <p:cNvPr id="70" name="CustomShape 2"/>
          <p:cNvSpPr/>
          <p:nvPr/>
        </p:nvSpPr>
        <p:spPr>
          <a:xfrm>
            <a:off x="2859840" y="549720"/>
            <a:ext cx="4689360" cy="585720"/>
          </a:xfrm>
          <a:prstGeom prst="rect">
            <a:avLst/>
          </a:prstGeom>
          <a:noFill/>
          <a:ln>
            <a:noFill/>
          </a:ln>
        </p:spPr>
        <p:style>
          <a:lnRef idx="0"/>
          <a:fillRef idx="0"/>
          <a:effectRef idx="0"/>
          <a:fontRef idx="minor"/>
        </p:style>
        <p:txBody>
          <a:bodyPr wrap="none" lIns="90000" rIns="90000" tIns="45000" bIns="45000">
            <a:noAutofit/>
          </a:bodyPr>
          <a:p>
            <a:pPr>
              <a:lnSpc>
                <a:spcPts val="4615"/>
              </a:lnSpc>
              <a:tabLst>
                <a:tab algn="l" pos="0"/>
              </a:tabLst>
            </a:pPr>
            <a:r>
              <a:rPr b="1" lang="en-US" sz="3700" spc="-75" strike="noStrike">
                <a:solidFill>
                  <a:srgbClr val="ff75d3"/>
                </a:solidFill>
                <a:latin typeface="adonis-web"/>
                <a:ea typeface="adonis-web"/>
              </a:rPr>
              <a:t>Problem statement</a:t>
            </a:r>
            <a:endParaRPr b="0" lang="en-IN" sz="3700" spc="-1" strike="noStrike">
              <a:latin typeface="Arial"/>
            </a:endParaRPr>
          </a:p>
        </p:txBody>
      </p:sp>
      <p:sp>
        <p:nvSpPr>
          <p:cNvPr id="71" name="CustomShape 3"/>
          <p:cNvSpPr/>
          <p:nvPr/>
        </p:nvSpPr>
        <p:spPr>
          <a:xfrm>
            <a:off x="2859840" y="1534320"/>
            <a:ext cx="1484640" cy="1408680"/>
          </a:xfrm>
          <a:prstGeom prst="roundRect">
            <a:avLst>
              <a:gd name="adj" fmla="val 6365"/>
            </a:avLst>
          </a:prstGeom>
          <a:solidFill>
            <a:srgbClr val="ebd0fb"/>
          </a:solidFill>
          <a:ln w="7560">
            <a:solidFill>
              <a:srgbClr val="d1b6e1"/>
            </a:solidFill>
            <a:round/>
          </a:ln>
        </p:spPr>
        <p:style>
          <a:lnRef idx="0"/>
          <a:fillRef idx="0"/>
          <a:effectRef idx="0"/>
          <a:fontRef idx="minor"/>
        </p:style>
      </p:sp>
      <p:sp>
        <p:nvSpPr>
          <p:cNvPr id="72" name="CustomShape 4"/>
          <p:cNvSpPr/>
          <p:nvPr/>
        </p:nvSpPr>
        <p:spPr>
          <a:xfrm>
            <a:off x="3066840" y="2052000"/>
            <a:ext cx="136440" cy="373320"/>
          </a:xfrm>
          <a:prstGeom prst="rect">
            <a:avLst/>
          </a:prstGeom>
          <a:noFill/>
          <a:ln>
            <a:noFill/>
          </a:ln>
        </p:spPr>
        <p:style>
          <a:lnRef idx="0"/>
          <a:fillRef idx="0"/>
          <a:effectRef idx="0"/>
          <a:fontRef idx="minor"/>
        </p:style>
        <p:txBody>
          <a:bodyPr wrap="none" lIns="90000" rIns="90000" tIns="45000" bIns="45000">
            <a:noAutofit/>
          </a:bodyPr>
          <a:p>
            <a:pPr algn="ctr">
              <a:lnSpc>
                <a:spcPts val="2942"/>
              </a:lnSpc>
              <a:tabLst>
                <a:tab algn="l" pos="0"/>
              </a:tabLst>
            </a:pPr>
            <a:r>
              <a:rPr b="1" lang="en-US" sz="1960" spc="-41" strike="noStrike">
                <a:solidFill>
                  <a:srgbClr val="272525"/>
                </a:solidFill>
                <a:latin typeface="adonis-web"/>
                <a:ea typeface="adonis-web"/>
              </a:rPr>
              <a:t>1</a:t>
            </a:r>
            <a:endParaRPr b="0" lang="en-IN" sz="1960" spc="-1" strike="noStrike">
              <a:latin typeface="Arial"/>
            </a:endParaRPr>
          </a:p>
        </p:txBody>
      </p:sp>
      <p:sp>
        <p:nvSpPr>
          <p:cNvPr id="73" name="CustomShape 5"/>
          <p:cNvSpPr/>
          <p:nvPr/>
        </p:nvSpPr>
        <p:spPr>
          <a:xfrm>
            <a:off x="4544280" y="1733760"/>
            <a:ext cx="2344320" cy="292680"/>
          </a:xfrm>
          <a:prstGeom prst="rect">
            <a:avLst/>
          </a:prstGeom>
          <a:noFill/>
          <a:ln>
            <a:noFill/>
          </a:ln>
        </p:spPr>
        <p:style>
          <a:lnRef idx="0"/>
          <a:fillRef idx="0"/>
          <a:effectRef idx="0"/>
          <a:fontRef idx="minor"/>
        </p:style>
        <p:txBody>
          <a:bodyPr wrap="none" lIns="90000" rIns="90000" tIns="45000" bIns="45000">
            <a:noAutofit/>
          </a:bodyPr>
          <a:p>
            <a:pPr>
              <a:lnSpc>
                <a:spcPts val="2307"/>
              </a:lnSpc>
              <a:tabLst>
                <a:tab algn="l" pos="0"/>
              </a:tabLst>
            </a:pPr>
            <a:r>
              <a:rPr b="1" lang="en-US" sz="1850" spc="-38" strike="noStrike">
                <a:solidFill>
                  <a:srgbClr val="272525"/>
                </a:solidFill>
                <a:latin typeface="adonis-web"/>
                <a:ea typeface="adonis-web"/>
              </a:rPr>
              <a:t>Keylogger Threats</a:t>
            </a:r>
            <a:endParaRPr b="0" lang="en-IN" sz="1850" spc="-1" strike="noStrike">
              <a:latin typeface="Arial"/>
            </a:endParaRPr>
          </a:p>
        </p:txBody>
      </p:sp>
      <p:sp>
        <p:nvSpPr>
          <p:cNvPr id="74" name="CustomShape 6"/>
          <p:cNvSpPr/>
          <p:nvPr/>
        </p:nvSpPr>
        <p:spPr>
          <a:xfrm>
            <a:off x="4544280" y="2146320"/>
            <a:ext cx="7026480" cy="597600"/>
          </a:xfrm>
          <a:prstGeom prst="rect">
            <a:avLst/>
          </a:prstGeom>
          <a:noFill/>
          <a:ln>
            <a:noFill/>
          </a:ln>
        </p:spPr>
        <p:style>
          <a:lnRef idx="0"/>
          <a:fillRef idx="0"/>
          <a:effectRef idx="0"/>
          <a:fontRef idx="minor"/>
        </p:style>
        <p:txBody>
          <a:bodyPr lIns="90000" rIns="90000" tIns="45000" bIns="45000">
            <a:noAutofit/>
          </a:bodyPr>
          <a:p>
            <a:pPr>
              <a:lnSpc>
                <a:spcPts val="2353"/>
              </a:lnSpc>
              <a:tabLst>
                <a:tab algn="l" pos="0"/>
              </a:tabLst>
            </a:pPr>
            <a:r>
              <a:rPr b="0" lang="en-US" sz="1570" spc="-32" strike="noStrike">
                <a:solidFill>
                  <a:srgbClr val="272525"/>
                </a:solidFill>
                <a:latin typeface="Source Sans Pro"/>
                <a:ea typeface="Source Sans Pro"/>
              </a:rPr>
              <a:t>Key loggers pose a serious security risk by secretly recording a user's keyboard input, potentially exposing sensitive information including passwords and financial data.</a:t>
            </a:r>
            <a:endParaRPr b="0" lang="en-IN" sz="1570" spc="-1" strike="noStrike">
              <a:latin typeface="Arial"/>
            </a:endParaRPr>
          </a:p>
        </p:txBody>
      </p:sp>
      <p:sp>
        <p:nvSpPr>
          <p:cNvPr id="75" name="CustomShape 7"/>
          <p:cNvSpPr/>
          <p:nvPr/>
        </p:nvSpPr>
        <p:spPr>
          <a:xfrm>
            <a:off x="4444560" y="2921400"/>
            <a:ext cx="7225920" cy="19440"/>
          </a:xfrm>
          <a:prstGeom prst="roundRect">
            <a:avLst>
              <a:gd name="adj" fmla="val 451097"/>
            </a:avLst>
          </a:prstGeom>
          <a:solidFill>
            <a:srgbClr val="d1b6e1"/>
          </a:solidFill>
          <a:ln>
            <a:noFill/>
          </a:ln>
        </p:spPr>
        <p:style>
          <a:lnRef idx="0"/>
          <a:fillRef idx="0"/>
          <a:effectRef idx="0"/>
          <a:fontRef idx="minor"/>
        </p:style>
      </p:sp>
      <p:sp>
        <p:nvSpPr>
          <p:cNvPr id="76" name="CustomShape 8"/>
          <p:cNvSpPr/>
          <p:nvPr/>
        </p:nvSpPr>
        <p:spPr>
          <a:xfrm>
            <a:off x="2859840" y="3043080"/>
            <a:ext cx="2969640" cy="2006640"/>
          </a:xfrm>
          <a:prstGeom prst="roundRect">
            <a:avLst>
              <a:gd name="adj" fmla="val 4469"/>
            </a:avLst>
          </a:prstGeom>
          <a:solidFill>
            <a:srgbClr val="ebd0fb"/>
          </a:solidFill>
          <a:ln w="7560">
            <a:solidFill>
              <a:srgbClr val="d1b6e1"/>
            </a:solidFill>
            <a:round/>
          </a:ln>
        </p:spPr>
        <p:style>
          <a:lnRef idx="0"/>
          <a:fillRef idx="0"/>
          <a:effectRef idx="0"/>
          <a:fontRef idx="minor"/>
        </p:style>
      </p:sp>
      <p:sp>
        <p:nvSpPr>
          <p:cNvPr id="77" name="CustomShape 9"/>
          <p:cNvSpPr/>
          <p:nvPr/>
        </p:nvSpPr>
        <p:spPr>
          <a:xfrm>
            <a:off x="3066840" y="3859920"/>
            <a:ext cx="136440" cy="373320"/>
          </a:xfrm>
          <a:prstGeom prst="rect">
            <a:avLst/>
          </a:prstGeom>
          <a:noFill/>
          <a:ln>
            <a:noFill/>
          </a:ln>
        </p:spPr>
        <p:style>
          <a:lnRef idx="0"/>
          <a:fillRef idx="0"/>
          <a:effectRef idx="0"/>
          <a:fontRef idx="minor"/>
        </p:style>
        <p:txBody>
          <a:bodyPr wrap="none" lIns="90000" rIns="90000" tIns="45000" bIns="45000">
            <a:noAutofit/>
          </a:bodyPr>
          <a:p>
            <a:pPr algn="ctr">
              <a:lnSpc>
                <a:spcPts val="2942"/>
              </a:lnSpc>
              <a:tabLst>
                <a:tab algn="l" pos="0"/>
              </a:tabLst>
            </a:pPr>
            <a:r>
              <a:rPr b="1" lang="en-US" sz="1960" spc="-41" strike="noStrike">
                <a:solidFill>
                  <a:srgbClr val="272525"/>
                </a:solidFill>
                <a:latin typeface="adonis-web"/>
                <a:ea typeface="adonis-web"/>
              </a:rPr>
              <a:t>2</a:t>
            </a:r>
            <a:endParaRPr b="0" lang="en-IN" sz="1960" spc="-1" strike="noStrike">
              <a:latin typeface="Arial"/>
            </a:endParaRPr>
          </a:p>
        </p:txBody>
      </p:sp>
      <p:sp>
        <p:nvSpPr>
          <p:cNvPr id="78" name="CustomShape 10"/>
          <p:cNvSpPr/>
          <p:nvPr/>
        </p:nvSpPr>
        <p:spPr>
          <a:xfrm>
            <a:off x="6029280" y="3242520"/>
            <a:ext cx="2344320" cy="292680"/>
          </a:xfrm>
          <a:prstGeom prst="rect">
            <a:avLst/>
          </a:prstGeom>
          <a:noFill/>
          <a:ln>
            <a:noFill/>
          </a:ln>
        </p:spPr>
        <p:style>
          <a:lnRef idx="0"/>
          <a:fillRef idx="0"/>
          <a:effectRef idx="0"/>
          <a:fontRef idx="minor"/>
        </p:style>
        <p:txBody>
          <a:bodyPr wrap="none" lIns="90000" rIns="90000" tIns="45000" bIns="45000">
            <a:noAutofit/>
          </a:bodyPr>
          <a:p>
            <a:pPr>
              <a:lnSpc>
                <a:spcPts val="2307"/>
              </a:lnSpc>
              <a:tabLst>
                <a:tab algn="l" pos="0"/>
              </a:tabLst>
            </a:pPr>
            <a:r>
              <a:rPr b="1" lang="en-US" sz="1850" spc="-38" strike="noStrike">
                <a:solidFill>
                  <a:srgbClr val="272525"/>
                </a:solidFill>
                <a:latin typeface="adonis-web"/>
                <a:ea typeface="adonis-web"/>
              </a:rPr>
              <a:t>Lack of User Awareness</a:t>
            </a:r>
            <a:endParaRPr b="0" lang="en-IN" sz="1850" spc="-1" strike="noStrike">
              <a:latin typeface="Arial"/>
            </a:endParaRPr>
          </a:p>
        </p:txBody>
      </p:sp>
      <p:sp>
        <p:nvSpPr>
          <p:cNvPr id="79" name="CustomShape 11"/>
          <p:cNvSpPr/>
          <p:nvPr/>
        </p:nvSpPr>
        <p:spPr>
          <a:xfrm>
            <a:off x="6029280" y="3655080"/>
            <a:ext cx="5541480" cy="1195560"/>
          </a:xfrm>
          <a:prstGeom prst="rect">
            <a:avLst/>
          </a:prstGeom>
          <a:noFill/>
          <a:ln>
            <a:noFill/>
          </a:ln>
        </p:spPr>
        <p:style>
          <a:lnRef idx="0"/>
          <a:fillRef idx="0"/>
          <a:effectRef idx="0"/>
          <a:fontRef idx="minor"/>
        </p:style>
        <p:txBody>
          <a:bodyPr lIns="90000" rIns="90000" tIns="45000" bIns="45000">
            <a:noAutofit/>
          </a:bodyPr>
          <a:p>
            <a:pPr>
              <a:lnSpc>
                <a:spcPts val="2353"/>
              </a:lnSpc>
              <a:tabLst>
                <a:tab algn="l" pos="0"/>
              </a:tabLst>
            </a:pPr>
            <a:r>
              <a:rPr b="0" lang="en-US" sz="1570" spc="-32" strike="noStrike">
                <a:solidFill>
                  <a:srgbClr val="272525"/>
                </a:solidFill>
                <a:latin typeface="Source Sans Pro"/>
                <a:ea typeface="Source Sans Pro"/>
              </a:rPr>
              <a:t>Key loggers are used for both legitimate and malicious purposes, such as monitoring employee activity or stealing personal data.Many users are unaware of keylogger threats or lack of knowledge to effectively safeguard their devices and online activities</a:t>
            </a:r>
            <a:endParaRPr b="0" lang="en-IN" sz="1570" spc="-1" strike="noStrike">
              <a:latin typeface="Arial"/>
            </a:endParaRPr>
          </a:p>
        </p:txBody>
      </p:sp>
      <p:sp>
        <p:nvSpPr>
          <p:cNvPr id="80" name="CustomShape 12"/>
          <p:cNvSpPr/>
          <p:nvPr/>
        </p:nvSpPr>
        <p:spPr>
          <a:xfrm>
            <a:off x="5929560" y="5028120"/>
            <a:ext cx="5740560" cy="19440"/>
          </a:xfrm>
          <a:prstGeom prst="roundRect">
            <a:avLst>
              <a:gd name="adj" fmla="val 451097"/>
            </a:avLst>
          </a:prstGeom>
          <a:solidFill>
            <a:srgbClr val="d1b6e1"/>
          </a:solidFill>
          <a:ln>
            <a:noFill/>
          </a:ln>
        </p:spPr>
        <p:style>
          <a:lnRef idx="0"/>
          <a:fillRef idx="0"/>
          <a:effectRef idx="0"/>
          <a:fontRef idx="minor"/>
        </p:style>
      </p:sp>
      <p:sp>
        <p:nvSpPr>
          <p:cNvPr id="81" name="CustomShape 13"/>
          <p:cNvSpPr/>
          <p:nvPr/>
        </p:nvSpPr>
        <p:spPr>
          <a:xfrm>
            <a:off x="2859840" y="5149800"/>
            <a:ext cx="4455000" cy="1707840"/>
          </a:xfrm>
          <a:prstGeom prst="roundRect">
            <a:avLst>
              <a:gd name="adj" fmla="val 5251"/>
            </a:avLst>
          </a:prstGeom>
          <a:solidFill>
            <a:srgbClr val="ebd0fb"/>
          </a:solidFill>
          <a:ln w="7560">
            <a:solidFill>
              <a:srgbClr val="d1b6e1"/>
            </a:solidFill>
            <a:round/>
          </a:ln>
        </p:spPr>
        <p:style>
          <a:lnRef idx="0"/>
          <a:fillRef idx="0"/>
          <a:effectRef idx="0"/>
          <a:fontRef idx="minor"/>
        </p:style>
      </p:sp>
      <p:sp>
        <p:nvSpPr>
          <p:cNvPr id="82" name="CustomShape 14"/>
          <p:cNvSpPr/>
          <p:nvPr/>
        </p:nvSpPr>
        <p:spPr>
          <a:xfrm>
            <a:off x="3066840" y="5816880"/>
            <a:ext cx="136440" cy="373320"/>
          </a:xfrm>
          <a:prstGeom prst="rect">
            <a:avLst/>
          </a:prstGeom>
          <a:noFill/>
          <a:ln>
            <a:noFill/>
          </a:ln>
        </p:spPr>
        <p:style>
          <a:lnRef idx="0"/>
          <a:fillRef idx="0"/>
          <a:effectRef idx="0"/>
          <a:fontRef idx="minor"/>
        </p:style>
        <p:txBody>
          <a:bodyPr wrap="none" lIns="90000" rIns="90000" tIns="45000" bIns="45000">
            <a:noAutofit/>
          </a:bodyPr>
          <a:p>
            <a:pPr algn="ctr">
              <a:lnSpc>
                <a:spcPts val="2942"/>
              </a:lnSpc>
              <a:tabLst>
                <a:tab algn="l" pos="0"/>
              </a:tabLst>
            </a:pPr>
            <a:r>
              <a:rPr b="1" lang="en-US" sz="1960" spc="-41" strike="noStrike">
                <a:solidFill>
                  <a:srgbClr val="272525"/>
                </a:solidFill>
                <a:latin typeface="adonis-web"/>
                <a:ea typeface="adonis-web"/>
              </a:rPr>
              <a:t>3</a:t>
            </a:r>
            <a:endParaRPr b="0" lang="en-IN" sz="1960" spc="-1" strike="noStrike">
              <a:latin typeface="Arial"/>
            </a:endParaRPr>
          </a:p>
        </p:txBody>
      </p:sp>
      <p:sp>
        <p:nvSpPr>
          <p:cNvPr id="83" name="CustomShape 15"/>
          <p:cNvSpPr/>
          <p:nvPr/>
        </p:nvSpPr>
        <p:spPr>
          <a:xfrm>
            <a:off x="7514280" y="5349240"/>
            <a:ext cx="2959560" cy="292680"/>
          </a:xfrm>
          <a:prstGeom prst="rect">
            <a:avLst/>
          </a:prstGeom>
          <a:noFill/>
          <a:ln>
            <a:noFill/>
          </a:ln>
        </p:spPr>
        <p:style>
          <a:lnRef idx="0"/>
          <a:fillRef idx="0"/>
          <a:effectRef idx="0"/>
          <a:fontRef idx="minor"/>
        </p:style>
        <p:txBody>
          <a:bodyPr wrap="none" lIns="90000" rIns="90000" tIns="45000" bIns="45000">
            <a:noAutofit/>
          </a:bodyPr>
          <a:p>
            <a:pPr>
              <a:lnSpc>
                <a:spcPts val="2307"/>
              </a:lnSpc>
              <a:tabLst>
                <a:tab algn="l" pos="0"/>
              </a:tabLst>
            </a:pPr>
            <a:r>
              <a:rPr b="1" lang="en-US" sz="1850" spc="-38" strike="noStrike">
                <a:solidFill>
                  <a:srgbClr val="272525"/>
                </a:solidFill>
                <a:latin typeface="adonis-web"/>
                <a:ea typeface="adonis-web"/>
              </a:rPr>
              <a:t>Inadequate Security Measures</a:t>
            </a:r>
            <a:endParaRPr b="0" lang="en-IN" sz="1850" spc="-1" strike="noStrike">
              <a:latin typeface="Arial"/>
            </a:endParaRPr>
          </a:p>
        </p:txBody>
      </p:sp>
      <p:sp>
        <p:nvSpPr>
          <p:cNvPr id="84" name="CustomShape 16"/>
          <p:cNvSpPr/>
          <p:nvPr/>
        </p:nvSpPr>
        <p:spPr>
          <a:xfrm>
            <a:off x="7514280" y="5761800"/>
            <a:ext cx="4056480" cy="896400"/>
          </a:xfrm>
          <a:prstGeom prst="rect">
            <a:avLst/>
          </a:prstGeom>
          <a:noFill/>
          <a:ln>
            <a:noFill/>
          </a:ln>
        </p:spPr>
        <p:style>
          <a:lnRef idx="0"/>
          <a:fillRef idx="0"/>
          <a:effectRef idx="0"/>
          <a:fontRef idx="minor"/>
        </p:style>
        <p:txBody>
          <a:bodyPr lIns="90000" rIns="90000" tIns="45000" bIns="45000">
            <a:noAutofit/>
          </a:bodyPr>
          <a:p>
            <a:pPr>
              <a:lnSpc>
                <a:spcPts val="2353"/>
              </a:lnSpc>
              <a:tabLst>
                <a:tab algn="l" pos="0"/>
              </a:tabLst>
            </a:pPr>
            <a:r>
              <a:rPr b="0" lang="en-US" sz="1570" spc="-32" strike="noStrike">
                <a:solidFill>
                  <a:srgbClr val="272525"/>
                </a:solidFill>
                <a:latin typeface="Source Sans Pro"/>
                <a:ea typeface="Source Sans Pro"/>
              </a:rPr>
              <a:t>Existing security solutions may not provide comprehensive protection against sophisticated key loggers attacks,leaving users vulnerable.</a:t>
            </a:r>
            <a:endParaRPr b="0" lang="en-IN" sz="1570" spc="-1" strike="noStrike">
              <a:latin typeface="Arial"/>
            </a:endParaRPr>
          </a:p>
        </p:txBody>
      </p:sp>
      <p:sp>
        <p:nvSpPr>
          <p:cNvPr id="85" name="CustomShape 17"/>
          <p:cNvSpPr/>
          <p:nvPr/>
        </p:nvSpPr>
        <p:spPr>
          <a:xfrm>
            <a:off x="2859840" y="7081920"/>
            <a:ext cx="8910000" cy="597600"/>
          </a:xfrm>
          <a:prstGeom prst="rect">
            <a:avLst/>
          </a:prstGeom>
          <a:noFill/>
          <a:ln>
            <a:noFill/>
          </a:ln>
        </p:spPr>
        <p:style>
          <a:lnRef idx="0"/>
          <a:fillRef idx="0"/>
          <a:effectRef idx="0"/>
          <a:fontRef idx="minor"/>
        </p:style>
        <p:txBody>
          <a:bodyPr lIns="90000" rIns="90000" tIns="45000" bIns="45000">
            <a:noAutofit/>
          </a:bodyPr>
          <a:p>
            <a:pPr>
              <a:lnSpc>
                <a:spcPts val="2353"/>
              </a:lnSpc>
              <a:tabLst>
                <a:tab algn="l" pos="0"/>
              </a:tabLst>
            </a:pPr>
            <a:r>
              <a:rPr b="0" lang="en-US" sz="1570" spc="-32" strike="noStrike">
                <a:solidFill>
                  <a:srgbClr val="272525"/>
                </a:solidFill>
                <a:latin typeface="Source Sans Pro"/>
                <a:ea typeface="Source Sans Pro"/>
              </a:rPr>
              <a:t>Understanding the capabilities and implications of key loggers is crucial for maintaining online security and privacy.</a:t>
            </a:r>
            <a:endParaRPr b="0" lang="en-IN" sz="157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Image 0" descr="preencoded.png"/>
          <p:cNvPicPr/>
          <p:nvPr/>
        </p:nvPicPr>
        <p:blipFill>
          <a:blip r:embed="rId1"/>
          <a:stretch/>
        </p:blipFill>
        <p:spPr>
          <a:xfrm>
            <a:off x="0" y="0"/>
            <a:ext cx="14630040" cy="8229240"/>
          </a:xfrm>
          <a:prstGeom prst="rect">
            <a:avLst/>
          </a:prstGeom>
          <a:ln>
            <a:noFill/>
          </a:ln>
        </p:spPr>
      </p:pic>
      <p:sp>
        <p:nvSpPr>
          <p:cNvPr id="87"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sp>
        <p:nvSpPr>
          <p:cNvPr id="88" name="CustomShape 2"/>
          <p:cNvSpPr/>
          <p:nvPr/>
        </p:nvSpPr>
        <p:spPr>
          <a:xfrm>
            <a:off x="2348280" y="1982880"/>
            <a:ext cx="5227920" cy="653040"/>
          </a:xfrm>
          <a:prstGeom prst="rect">
            <a:avLst/>
          </a:prstGeom>
          <a:noFill/>
          <a:ln>
            <a:noFill/>
          </a:ln>
        </p:spPr>
        <p:style>
          <a:lnRef idx="0"/>
          <a:fillRef idx="0"/>
          <a:effectRef idx="0"/>
          <a:fontRef idx="minor"/>
        </p:style>
        <p:txBody>
          <a:bodyPr wrap="none" lIns="90000" rIns="90000" tIns="45000" bIns="45000">
            <a:noAutofit/>
          </a:bodyPr>
          <a:p>
            <a:pPr>
              <a:lnSpc>
                <a:spcPts val="5145"/>
              </a:lnSpc>
              <a:tabLst>
                <a:tab algn="l" pos="0"/>
              </a:tabLst>
            </a:pPr>
            <a:r>
              <a:rPr b="1" lang="en-US" sz="4120" spc="-83" strike="noStrike">
                <a:solidFill>
                  <a:srgbClr val="ff75d3"/>
                </a:solidFill>
                <a:latin typeface="adonis-web"/>
                <a:ea typeface="adonis-web"/>
              </a:rPr>
              <a:t>PROJECT OVERVIEW</a:t>
            </a:r>
            <a:endParaRPr b="0" lang="en-IN" sz="4120" spc="-1" strike="noStrike">
              <a:latin typeface="Arial"/>
            </a:endParaRPr>
          </a:p>
        </p:txBody>
      </p:sp>
      <p:sp>
        <p:nvSpPr>
          <p:cNvPr id="89" name="CustomShape 3"/>
          <p:cNvSpPr/>
          <p:nvPr/>
        </p:nvSpPr>
        <p:spPr>
          <a:xfrm>
            <a:off x="2348280" y="3080880"/>
            <a:ext cx="993312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35" strike="noStrike">
                <a:solidFill>
                  <a:srgbClr val="272525"/>
                </a:solidFill>
                <a:latin typeface="Source Sans Pro"/>
                <a:ea typeface="Source Sans Pro"/>
              </a:rPr>
              <a:t>Objective:</a:t>
            </a:r>
            <a:r>
              <a:rPr b="0" lang="en-US" sz="1750" spc="-35" strike="noStrike">
                <a:solidFill>
                  <a:srgbClr val="272525"/>
                </a:solidFill>
                <a:latin typeface="Source Sans Pro"/>
                <a:ea typeface="Source Sans Pro"/>
              </a:rPr>
              <a:t> Develop a comprehensive understanding of keyloggers, their types, how they work, and effective security measures to prevent keylogging attacks.</a:t>
            </a:r>
            <a:endParaRPr b="0" lang="en-IN" sz="1750" spc="-1" strike="noStrike">
              <a:latin typeface="Arial"/>
            </a:endParaRPr>
          </a:p>
        </p:txBody>
      </p:sp>
      <p:sp>
        <p:nvSpPr>
          <p:cNvPr id="90" name="CustomShape 4"/>
          <p:cNvSpPr/>
          <p:nvPr/>
        </p:nvSpPr>
        <p:spPr>
          <a:xfrm>
            <a:off x="2348280" y="3997080"/>
            <a:ext cx="993312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35" strike="noStrike">
                <a:solidFill>
                  <a:srgbClr val="272525"/>
                </a:solidFill>
                <a:latin typeface="Source Sans Pro"/>
                <a:ea typeface="Source Sans Pro"/>
              </a:rPr>
              <a:t>Scope:</a:t>
            </a:r>
            <a:r>
              <a:rPr b="0" lang="en-US" sz="1750" spc="-35" strike="noStrike">
                <a:solidFill>
                  <a:srgbClr val="272525"/>
                </a:solidFill>
                <a:latin typeface="Source Sans Pro"/>
                <a:ea typeface="Source Sans Pro"/>
              </a:rPr>
              <a:t> Includes an analysis of hardware and software keyloggers, legal and ethical implications, security measures, and best practices.</a:t>
            </a:r>
            <a:endParaRPr b="0" lang="en-IN" sz="1750" spc="-1" strike="noStrike">
              <a:latin typeface="Arial"/>
            </a:endParaRPr>
          </a:p>
        </p:txBody>
      </p:sp>
      <p:sp>
        <p:nvSpPr>
          <p:cNvPr id="91" name="CustomShape 5"/>
          <p:cNvSpPr/>
          <p:nvPr/>
        </p:nvSpPr>
        <p:spPr>
          <a:xfrm>
            <a:off x="2348280" y="4913640"/>
            <a:ext cx="9933120" cy="133272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35" strike="noStrike">
                <a:solidFill>
                  <a:srgbClr val="272525"/>
                </a:solidFill>
                <a:latin typeface="Source Sans Pro"/>
                <a:ea typeface="Source Sans Pro"/>
              </a:rPr>
              <a:t>Key logger is able to monitor the keystrokes on the operating system you are using ,checking the paths each key stroke goes through.Rather than capture every keystroke and send it to a 3rd party, this program will instead only capture keystrokes on the target machine that it is running on, and then store the keystrokes inside a file called key_log.txt, which you can access later on.</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Image 0" descr="preencoded.png"/>
          <p:cNvPicPr/>
          <p:nvPr/>
        </p:nvPicPr>
        <p:blipFill>
          <a:blip r:embed="rId1"/>
          <a:stretch/>
        </p:blipFill>
        <p:spPr>
          <a:xfrm>
            <a:off x="0" y="0"/>
            <a:ext cx="14630040" cy="8229240"/>
          </a:xfrm>
          <a:prstGeom prst="rect">
            <a:avLst/>
          </a:prstGeom>
          <a:ln>
            <a:noFill/>
          </a:ln>
        </p:spPr>
      </p:pic>
      <p:sp>
        <p:nvSpPr>
          <p:cNvPr id="93"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pic>
        <p:nvPicPr>
          <p:cNvPr id="94" name="Image 1" descr="preencoded.png"/>
          <p:cNvPicPr/>
          <p:nvPr/>
        </p:nvPicPr>
        <p:blipFill>
          <a:blip r:embed="rId2"/>
          <a:stretch/>
        </p:blipFill>
        <p:spPr>
          <a:xfrm>
            <a:off x="10972800" y="0"/>
            <a:ext cx="3657240" cy="8229240"/>
          </a:xfrm>
          <a:prstGeom prst="rect">
            <a:avLst/>
          </a:prstGeom>
          <a:ln>
            <a:noFill/>
          </a:ln>
        </p:spPr>
      </p:pic>
      <p:sp>
        <p:nvSpPr>
          <p:cNvPr id="95" name="CustomShape 2"/>
          <p:cNvSpPr/>
          <p:nvPr/>
        </p:nvSpPr>
        <p:spPr>
          <a:xfrm>
            <a:off x="833040" y="1907640"/>
            <a:ext cx="4182120" cy="522360"/>
          </a:xfrm>
          <a:prstGeom prst="rect">
            <a:avLst/>
          </a:prstGeom>
          <a:noFill/>
          <a:ln>
            <a:noFill/>
          </a:ln>
        </p:spPr>
        <p:style>
          <a:lnRef idx="0"/>
          <a:fillRef idx="0"/>
          <a:effectRef idx="0"/>
          <a:fontRef idx="minor"/>
        </p:style>
        <p:txBody>
          <a:bodyPr wrap="none" lIns="90000" rIns="90000" tIns="45000" bIns="45000">
            <a:noAutofit/>
          </a:bodyPr>
          <a:p>
            <a:pPr>
              <a:lnSpc>
                <a:spcPts val="4116"/>
              </a:lnSpc>
              <a:tabLst>
                <a:tab algn="l" pos="0"/>
              </a:tabLst>
            </a:pPr>
            <a:r>
              <a:rPr b="1" lang="en-US" sz="3300" spc="-66" strike="noStrike">
                <a:solidFill>
                  <a:srgbClr val="ff75d3"/>
                </a:solidFill>
                <a:latin typeface="adonis-web"/>
                <a:ea typeface="adonis-web"/>
              </a:rPr>
              <a:t>Who are the End Users?</a:t>
            </a:r>
            <a:endParaRPr b="0" lang="en-IN" sz="3300" spc="-1" strike="noStrike">
              <a:latin typeface="Arial"/>
            </a:endParaRPr>
          </a:p>
        </p:txBody>
      </p:sp>
      <p:sp>
        <p:nvSpPr>
          <p:cNvPr id="96" name="CustomShape 3"/>
          <p:cNvSpPr/>
          <p:nvPr/>
        </p:nvSpPr>
        <p:spPr>
          <a:xfrm>
            <a:off x="833040" y="2930400"/>
            <a:ext cx="388440" cy="388440"/>
          </a:xfrm>
          <a:prstGeom prst="roundRect">
            <a:avLst>
              <a:gd name="adj" fmla="val 25722"/>
            </a:avLst>
          </a:prstGeom>
          <a:solidFill>
            <a:srgbClr val="ebd0fb"/>
          </a:solidFill>
          <a:ln w="7560">
            <a:solidFill>
              <a:srgbClr val="d1b6e1"/>
            </a:solidFill>
            <a:round/>
          </a:ln>
        </p:spPr>
        <p:style>
          <a:lnRef idx="0"/>
          <a:fillRef idx="0"/>
          <a:effectRef idx="0"/>
          <a:fontRef idx="minor"/>
        </p:style>
      </p:sp>
      <p:sp>
        <p:nvSpPr>
          <p:cNvPr id="97" name="CustomShape 4"/>
          <p:cNvSpPr/>
          <p:nvPr/>
        </p:nvSpPr>
        <p:spPr>
          <a:xfrm>
            <a:off x="1443960" y="2930400"/>
            <a:ext cx="2613600" cy="326520"/>
          </a:xfrm>
          <a:prstGeom prst="rect">
            <a:avLst/>
          </a:prstGeom>
          <a:noFill/>
          <a:ln>
            <a:noFill/>
          </a:ln>
        </p:spPr>
        <p:style>
          <a:lnRef idx="0"/>
          <a:fillRef idx="0"/>
          <a:effectRef idx="0"/>
          <a:fontRef idx="minor"/>
        </p:style>
        <p:txBody>
          <a:bodyPr wrap="none" lIns="90000" rIns="90000" tIns="45000" bIns="45000">
            <a:noAutofit/>
          </a:bodyPr>
          <a:p>
            <a:pPr>
              <a:lnSpc>
                <a:spcPts val="2574"/>
              </a:lnSpc>
              <a:tabLst>
                <a:tab algn="l" pos="0"/>
              </a:tabLst>
            </a:pPr>
            <a:r>
              <a:rPr b="1" lang="en-US" sz="2060" spc="-41" strike="noStrike">
                <a:solidFill>
                  <a:srgbClr val="272525"/>
                </a:solidFill>
                <a:latin typeface="adonis-web"/>
                <a:ea typeface="adonis-web"/>
              </a:rPr>
              <a:t>Security Professionals</a:t>
            </a:r>
            <a:endParaRPr b="0" lang="en-IN" sz="2060" spc="-1" strike="noStrike">
              <a:latin typeface="Arial"/>
            </a:endParaRPr>
          </a:p>
        </p:txBody>
      </p:sp>
      <p:sp>
        <p:nvSpPr>
          <p:cNvPr id="98" name="CustomShape 5"/>
          <p:cNvSpPr/>
          <p:nvPr/>
        </p:nvSpPr>
        <p:spPr>
          <a:xfrm>
            <a:off x="1443960" y="3390480"/>
            <a:ext cx="3930840" cy="133272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35" strike="noStrike">
                <a:solidFill>
                  <a:srgbClr val="272525"/>
                </a:solidFill>
                <a:latin typeface="Source Sans Pro"/>
                <a:ea typeface="Source Sans Pro"/>
              </a:rPr>
              <a:t>Key loggers are often used by security experts to monitor and analyze user activity, identify potential threats, and enhance overall system security.</a:t>
            </a:r>
            <a:endParaRPr b="0" lang="en-IN" sz="1750" spc="-1" strike="noStrike">
              <a:latin typeface="Arial"/>
            </a:endParaRPr>
          </a:p>
        </p:txBody>
      </p:sp>
      <p:sp>
        <p:nvSpPr>
          <p:cNvPr id="99" name="CustomShape 6"/>
          <p:cNvSpPr/>
          <p:nvPr/>
        </p:nvSpPr>
        <p:spPr>
          <a:xfrm>
            <a:off x="5597640" y="2930400"/>
            <a:ext cx="388440" cy="388440"/>
          </a:xfrm>
          <a:prstGeom prst="roundRect">
            <a:avLst>
              <a:gd name="adj" fmla="val 25722"/>
            </a:avLst>
          </a:prstGeom>
          <a:solidFill>
            <a:srgbClr val="ebd0fb"/>
          </a:solidFill>
          <a:ln w="7560">
            <a:solidFill>
              <a:srgbClr val="d1b6e1"/>
            </a:solidFill>
            <a:round/>
          </a:ln>
        </p:spPr>
        <p:style>
          <a:lnRef idx="0"/>
          <a:fillRef idx="0"/>
          <a:effectRef idx="0"/>
          <a:fontRef idx="minor"/>
        </p:style>
      </p:sp>
      <p:sp>
        <p:nvSpPr>
          <p:cNvPr id="100" name="CustomShape 7"/>
          <p:cNvSpPr/>
          <p:nvPr/>
        </p:nvSpPr>
        <p:spPr>
          <a:xfrm>
            <a:off x="6208560" y="2930400"/>
            <a:ext cx="2613600" cy="326520"/>
          </a:xfrm>
          <a:prstGeom prst="rect">
            <a:avLst/>
          </a:prstGeom>
          <a:noFill/>
          <a:ln>
            <a:noFill/>
          </a:ln>
        </p:spPr>
        <p:style>
          <a:lnRef idx="0"/>
          <a:fillRef idx="0"/>
          <a:effectRef idx="0"/>
          <a:fontRef idx="minor"/>
        </p:style>
        <p:txBody>
          <a:bodyPr wrap="none" lIns="90000" rIns="90000" tIns="45000" bIns="45000">
            <a:noAutofit/>
          </a:bodyPr>
          <a:p>
            <a:pPr>
              <a:lnSpc>
                <a:spcPts val="2574"/>
              </a:lnSpc>
              <a:tabLst>
                <a:tab algn="l" pos="0"/>
              </a:tabLst>
            </a:pPr>
            <a:r>
              <a:rPr b="1" lang="en-US" sz="2060" spc="-41" strike="noStrike">
                <a:solidFill>
                  <a:srgbClr val="272525"/>
                </a:solidFill>
                <a:latin typeface="adonis-web"/>
                <a:ea typeface="adonis-web"/>
              </a:rPr>
              <a:t>IT Administrators</a:t>
            </a:r>
            <a:endParaRPr b="0" lang="en-IN" sz="2060" spc="-1" strike="noStrike">
              <a:latin typeface="Arial"/>
            </a:endParaRPr>
          </a:p>
        </p:txBody>
      </p:sp>
      <p:sp>
        <p:nvSpPr>
          <p:cNvPr id="101" name="CustomShape 8"/>
          <p:cNvSpPr/>
          <p:nvPr/>
        </p:nvSpPr>
        <p:spPr>
          <a:xfrm>
            <a:off x="6208560" y="3390480"/>
            <a:ext cx="3930840" cy="133272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35" strike="noStrike">
                <a:solidFill>
                  <a:srgbClr val="272525"/>
                </a:solidFill>
                <a:latin typeface="Source Sans Pro"/>
                <a:ea typeface="Source Sans Pro"/>
              </a:rPr>
              <a:t>IT administrators may deploy key loggers to track employee computer usage, ensure compliance with company policies, and investigate security incidents.</a:t>
            </a:r>
            <a:endParaRPr b="0" lang="en-IN" sz="1750" spc="-1" strike="noStrike">
              <a:latin typeface="Arial"/>
            </a:endParaRPr>
          </a:p>
        </p:txBody>
      </p:sp>
      <p:sp>
        <p:nvSpPr>
          <p:cNvPr id="102" name="CustomShape 9"/>
          <p:cNvSpPr/>
          <p:nvPr/>
        </p:nvSpPr>
        <p:spPr>
          <a:xfrm>
            <a:off x="833040" y="5195520"/>
            <a:ext cx="388440" cy="388440"/>
          </a:xfrm>
          <a:prstGeom prst="roundRect">
            <a:avLst>
              <a:gd name="adj" fmla="val 25722"/>
            </a:avLst>
          </a:prstGeom>
          <a:solidFill>
            <a:srgbClr val="ebd0fb"/>
          </a:solidFill>
          <a:ln w="7560">
            <a:solidFill>
              <a:srgbClr val="d1b6e1"/>
            </a:solidFill>
            <a:round/>
          </a:ln>
        </p:spPr>
        <p:style>
          <a:lnRef idx="0"/>
          <a:fillRef idx="0"/>
          <a:effectRef idx="0"/>
          <a:fontRef idx="minor"/>
        </p:style>
      </p:sp>
      <p:sp>
        <p:nvSpPr>
          <p:cNvPr id="103" name="CustomShape 10"/>
          <p:cNvSpPr/>
          <p:nvPr/>
        </p:nvSpPr>
        <p:spPr>
          <a:xfrm>
            <a:off x="1443960" y="5195520"/>
            <a:ext cx="2613600" cy="326520"/>
          </a:xfrm>
          <a:prstGeom prst="rect">
            <a:avLst/>
          </a:prstGeom>
          <a:noFill/>
          <a:ln>
            <a:noFill/>
          </a:ln>
        </p:spPr>
        <p:style>
          <a:lnRef idx="0"/>
          <a:fillRef idx="0"/>
          <a:effectRef idx="0"/>
          <a:fontRef idx="minor"/>
        </p:style>
        <p:txBody>
          <a:bodyPr wrap="none" lIns="90000" rIns="90000" tIns="45000" bIns="45000">
            <a:noAutofit/>
          </a:bodyPr>
          <a:p>
            <a:pPr>
              <a:lnSpc>
                <a:spcPts val="2574"/>
              </a:lnSpc>
              <a:tabLst>
                <a:tab algn="l" pos="0"/>
              </a:tabLst>
            </a:pPr>
            <a:r>
              <a:rPr b="1" lang="en-US" sz="2060" spc="-41" strike="noStrike">
                <a:solidFill>
                  <a:srgbClr val="272525"/>
                </a:solidFill>
                <a:latin typeface="adonis-web"/>
                <a:ea typeface="adonis-web"/>
              </a:rPr>
              <a:t>Parents and Guardians</a:t>
            </a:r>
            <a:endParaRPr b="0" lang="en-IN" sz="2060" spc="-1" strike="noStrike">
              <a:latin typeface="Arial"/>
            </a:endParaRPr>
          </a:p>
        </p:txBody>
      </p:sp>
      <p:sp>
        <p:nvSpPr>
          <p:cNvPr id="104" name="CustomShape 11"/>
          <p:cNvSpPr/>
          <p:nvPr/>
        </p:nvSpPr>
        <p:spPr>
          <a:xfrm>
            <a:off x="1443960" y="5655600"/>
            <a:ext cx="869508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0" lang="en-US" sz="1750" spc="-35" strike="noStrike">
                <a:solidFill>
                  <a:srgbClr val="272525"/>
                </a:solidFill>
                <a:latin typeface="Source Sans Pro"/>
                <a:ea typeface="Source Sans Pro"/>
              </a:rPr>
              <a:t>Parents may use key loggers to monitor their children's online activities and ensure their safety, though this raises ethical concerns.</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Image 0" descr="preencoded.png"/>
          <p:cNvPicPr/>
          <p:nvPr/>
        </p:nvPicPr>
        <p:blipFill>
          <a:blip r:embed="rId1"/>
          <a:stretch/>
        </p:blipFill>
        <p:spPr>
          <a:xfrm>
            <a:off x="0" y="0"/>
            <a:ext cx="14630040" cy="8229240"/>
          </a:xfrm>
          <a:prstGeom prst="rect">
            <a:avLst/>
          </a:prstGeom>
          <a:ln>
            <a:noFill/>
          </a:ln>
        </p:spPr>
      </p:pic>
      <p:sp>
        <p:nvSpPr>
          <p:cNvPr id="106"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sp>
        <p:nvSpPr>
          <p:cNvPr id="107" name="CustomShape 2"/>
          <p:cNvSpPr/>
          <p:nvPr/>
        </p:nvSpPr>
        <p:spPr>
          <a:xfrm>
            <a:off x="2348280" y="946440"/>
            <a:ext cx="9006840" cy="522360"/>
          </a:xfrm>
          <a:prstGeom prst="rect">
            <a:avLst/>
          </a:prstGeom>
          <a:noFill/>
          <a:ln>
            <a:noFill/>
          </a:ln>
        </p:spPr>
        <p:style>
          <a:lnRef idx="0"/>
          <a:fillRef idx="0"/>
          <a:effectRef idx="0"/>
          <a:fontRef idx="minor"/>
        </p:style>
        <p:txBody>
          <a:bodyPr wrap="none" lIns="90000" rIns="90000" tIns="45000" bIns="45000">
            <a:noAutofit/>
          </a:bodyPr>
          <a:p>
            <a:pPr>
              <a:lnSpc>
                <a:spcPts val="4116"/>
              </a:lnSpc>
              <a:tabLst>
                <a:tab algn="l" pos="0"/>
              </a:tabLst>
            </a:pPr>
            <a:r>
              <a:rPr b="1" lang="en-US" sz="3300" spc="-66" strike="noStrike">
                <a:solidFill>
                  <a:srgbClr val="ff75d3"/>
                </a:solidFill>
                <a:latin typeface="adonis-web"/>
                <a:ea typeface="adonis-web"/>
              </a:rPr>
              <a:t>YOUR SOLUTION AND ITS VALUE PROPOSITION</a:t>
            </a:r>
            <a:endParaRPr b="0" lang="en-IN" sz="3300" spc="-1" strike="noStrike">
              <a:latin typeface="Arial"/>
            </a:endParaRPr>
          </a:p>
        </p:txBody>
      </p:sp>
      <p:pic>
        <p:nvPicPr>
          <p:cNvPr id="108" name="Image 1" descr="preencoded.png"/>
          <p:cNvPicPr/>
          <p:nvPr/>
        </p:nvPicPr>
        <p:blipFill>
          <a:blip r:embed="rId2"/>
          <a:stretch/>
        </p:blipFill>
        <p:spPr>
          <a:xfrm>
            <a:off x="2348280" y="1968840"/>
            <a:ext cx="4695480" cy="5064120"/>
          </a:xfrm>
          <a:prstGeom prst="rect">
            <a:avLst/>
          </a:prstGeom>
          <a:ln>
            <a:noFill/>
          </a:ln>
        </p:spPr>
      </p:pic>
      <p:sp>
        <p:nvSpPr>
          <p:cNvPr id="109" name="CustomShape 3"/>
          <p:cNvSpPr/>
          <p:nvPr/>
        </p:nvSpPr>
        <p:spPr>
          <a:xfrm>
            <a:off x="7593840" y="1941120"/>
            <a:ext cx="2613600" cy="326520"/>
          </a:xfrm>
          <a:prstGeom prst="rect">
            <a:avLst/>
          </a:prstGeom>
          <a:noFill/>
          <a:ln>
            <a:noFill/>
          </a:ln>
        </p:spPr>
        <p:style>
          <a:lnRef idx="0"/>
          <a:fillRef idx="0"/>
          <a:effectRef idx="0"/>
          <a:fontRef idx="minor"/>
        </p:style>
        <p:txBody>
          <a:bodyPr wrap="none" lIns="90000" rIns="90000" tIns="45000" bIns="45000">
            <a:noAutofit/>
          </a:bodyPr>
          <a:p>
            <a:pPr>
              <a:lnSpc>
                <a:spcPts val="2574"/>
              </a:lnSpc>
              <a:tabLst>
                <a:tab algn="l" pos="0"/>
              </a:tabLst>
            </a:pPr>
            <a:r>
              <a:rPr b="1" lang="en-US" sz="2060" spc="-41" strike="noStrike">
                <a:solidFill>
                  <a:srgbClr val="ff75d3"/>
                </a:solidFill>
                <a:latin typeface="adonis-web"/>
                <a:ea typeface="adonis-web"/>
              </a:rPr>
              <a:t>Value Proposition</a:t>
            </a:r>
            <a:endParaRPr b="0" lang="en-IN" sz="2060" spc="-1" strike="noStrike">
              <a:latin typeface="Arial"/>
            </a:endParaRPr>
          </a:p>
        </p:txBody>
      </p:sp>
      <p:sp>
        <p:nvSpPr>
          <p:cNvPr id="110" name="CustomShape 4"/>
          <p:cNvSpPr/>
          <p:nvPr/>
        </p:nvSpPr>
        <p:spPr>
          <a:xfrm>
            <a:off x="7593840" y="2490120"/>
            <a:ext cx="4695480" cy="333000"/>
          </a:xfrm>
          <a:prstGeom prst="rect">
            <a:avLst/>
          </a:prstGeom>
          <a:noFill/>
          <a:ln>
            <a:noFill/>
          </a:ln>
        </p:spPr>
        <p:style>
          <a:lnRef idx="0"/>
          <a:fillRef idx="0"/>
          <a:effectRef idx="0"/>
          <a:fontRef idx="minor"/>
        </p:style>
      </p:sp>
      <p:sp>
        <p:nvSpPr>
          <p:cNvPr id="111" name="CustomShape 5"/>
          <p:cNvSpPr/>
          <p:nvPr/>
        </p:nvSpPr>
        <p:spPr>
          <a:xfrm>
            <a:off x="7593840" y="3023280"/>
            <a:ext cx="469548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35" strike="noStrike">
                <a:solidFill>
                  <a:srgbClr val="272525"/>
                </a:solidFill>
                <a:latin typeface="Source Sans Pro"/>
                <a:ea typeface="Source Sans Pro"/>
              </a:rPr>
              <a:t>Enhanced Security:</a:t>
            </a:r>
            <a:r>
              <a:rPr b="0" lang="en-US" sz="1750" spc="-35" strike="noStrike">
                <a:solidFill>
                  <a:srgbClr val="272525"/>
                </a:solidFill>
                <a:latin typeface="Source Sans Pro"/>
                <a:ea typeface="Source Sans Pro"/>
              </a:rPr>
              <a:t> Reduces the risk of data breaches and identity theft. </a:t>
            </a:r>
            <a:endParaRPr b="0" lang="en-IN" sz="1750" spc="-1" strike="noStrike">
              <a:latin typeface="Arial"/>
            </a:endParaRPr>
          </a:p>
        </p:txBody>
      </p:sp>
      <p:sp>
        <p:nvSpPr>
          <p:cNvPr id="112" name="CustomShape 6"/>
          <p:cNvSpPr/>
          <p:nvPr/>
        </p:nvSpPr>
        <p:spPr>
          <a:xfrm>
            <a:off x="7593840" y="3889800"/>
            <a:ext cx="469548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35" strike="noStrike">
                <a:solidFill>
                  <a:srgbClr val="272525"/>
                </a:solidFill>
                <a:latin typeface="Source Sans Pro"/>
                <a:ea typeface="Source Sans Pro"/>
              </a:rPr>
              <a:t>User Awareness:</a:t>
            </a:r>
            <a:r>
              <a:rPr b="0" lang="en-US" sz="1750" spc="-35" strike="noStrike">
                <a:solidFill>
                  <a:srgbClr val="272525"/>
                </a:solidFill>
                <a:latin typeface="Source Sans Pro"/>
                <a:ea typeface="Source Sans Pro"/>
              </a:rPr>
              <a:t> Educates users about keylogging threats and protection methods.</a:t>
            </a:r>
            <a:endParaRPr b="0" lang="en-IN" sz="1750" spc="-1" strike="noStrike">
              <a:latin typeface="Arial"/>
            </a:endParaRPr>
          </a:p>
        </p:txBody>
      </p:sp>
      <p:sp>
        <p:nvSpPr>
          <p:cNvPr id="113" name="CustomShape 7"/>
          <p:cNvSpPr/>
          <p:nvPr/>
        </p:nvSpPr>
        <p:spPr>
          <a:xfrm>
            <a:off x="7593840" y="4756320"/>
            <a:ext cx="469548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35" strike="noStrike">
                <a:solidFill>
                  <a:srgbClr val="272525"/>
                </a:solidFill>
                <a:latin typeface="Source Sans Pro"/>
                <a:ea typeface="Source Sans Pro"/>
              </a:rPr>
              <a:t>Compliance:</a:t>
            </a:r>
            <a:r>
              <a:rPr b="0" lang="en-US" sz="1750" spc="-35" strike="noStrike">
                <a:solidFill>
                  <a:srgbClr val="272525"/>
                </a:solidFill>
                <a:latin typeface="Source Sans Pro"/>
                <a:ea typeface="Source Sans Pro"/>
              </a:rPr>
              <a:t> Helps businesses and organizations comply with data protection regulations.</a:t>
            </a:r>
            <a:endParaRPr b="0" lang="en-IN" sz="175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Image 0" descr="preencoded.png"/>
          <p:cNvPicPr/>
          <p:nvPr/>
        </p:nvPicPr>
        <p:blipFill>
          <a:blip r:embed="rId1"/>
          <a:stretch/>
        </p:blipFill>
        <p:spPr>
          <a:xfrm>
            <a:off x="0" y="0"/>
            <a:ext cx="14630040" cy="8229240"/>
          </a:xfrm>
          <a:prstGeom prst="rect">
            <a:avLst/>
          </a:prstGeom>
          <a:ln>
            <a:noFill/>
          </a:ln>
        </p:spPr>
      </p:pic>
      <p:sp>
        <p:nvSpPr>
          <p:cNvPr id="115"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sp>
        <p:nvSpPr>
          <p:cNvPr id="116" name="CustomShape 2"/>
          <p:cNvSpPr/>
          <p:nvPr/>
        </p:nvSpPr>
        <p:spPr>
          <a:xfrm>
            <a:off x="2348280" y="1896120"/>
            <a:ext cx="4483800" cy="522360"/>
          </a:xfrm>
          <a:prstGeom prst="rect">
            <a:avLst/>
          </a:prstGeom>
          <a:noFill/>
          <a:ln>
            <a:noFill/>
          </a:ln>
        </p:spPr>
        <p:style>
          <a:lnRef idx="0"/>
          <a:fillRef idx="0"/>
          <a:effectRef idx="0"/>
          <a:fontRef idx="minor"/>
        </p:style>
        <p:txBody>
          <a:bodyPr wrap="none" lIns="90000" rIns="90000" tIns="45000" bIns="45000">
            <a:noAutofit/>
          </a:bodyPr>
          <a:p>
            <a:pPr>
              <a:lnSpc>
                <a:spcPts val="4116"/>
              </a:lnSpc>
              <a:tabLst>
                <a:tab algn="l" pos="0"/>
              </a:tabLst>
            </a:pPr>
            <a:r>
              <a:rPr b="1" lang="en-US" sz="3300" spc="-66" strike="noStrike">
                <a:solidFill>
                  <a:srgbClr val="ff75d3"/>
                </a:solidFill>
                <a:latin typeface="adonis-web"/>
                <a:ea typeface="adonis-web"/>
              </a:rPr>
              <a:t>The Wow in Your Solution</a:t>
            </a:r>
            <a:endParaRPr b="0" lang="en-IN" sz="3300" spc="-1" strike="noStrike">
              <a:latin typeface="Arial"/>
            </a:endParaRPr>
          </a:p>
        </p:txBody>
      </p:sp>
      <p:sp>
        <p:nvSpPr>
          <p:cNvPr id="117" name="CustomShape 3"/>
          <p:cNvSpPr/>
          <p:nvPr/>
        </p:nvSpPr>
        <p:spPr>
          <a:xfrm>
            <a:off x="2348280" y="2868840"/>
            <a:ext cx="4695480" cy="99936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35" strike="noStrike">
                <a:solidFill>
                  <a:srgbClr val="272525"/>
                </a:solidFill>
                <a:latin typeface="Source Sans Pro"/>
                <a:ea typeface="Source Sans Pro"/>
              </a:rPr>
              <a:t>Innovative Approach:</a:t>
            </a:r>
            <a:r>
              <a:rPr b="0" lang="en-US" sz="1750" spc="-35" strike="noStrike">
                <a:solidFill>
                  <a:srgbClr val="272525"/>
                </a:solidFill>
                <a:latin typeface="Source Sans Pro"/>
                <a:ea typeface="Source Sans Pro"/>
              </a:rPr>
              <a:t> Combining technical measures with user education for comprehensive protection.</a:t>
            </a:r>
            <a:endParaRPr b="0" lang="en-IN" sz="1750" spc="-1" strike="noStrike">
              <a:latin typeface="Arial"/>
            </a:endParaRPr>
          </a:p>
        </p:txBody>
      </p:sp>
      <p:sp>
        <p:nvSpPr>
          <p:cNvPr id="118" name="CustomShape 4"/>
          <p:cNvSpPr/>
          <p:nvPr/>
        </p:nvSpPr>
        <p:spPr>
          <a:xfrm>
            <a:off x="2348280" y="4068360"/>
            <a:ext cx="4695480" cy="99936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35" strike="noStrike">
                <a:solidFill>
                  <a:srgbClr val="272525"/>
                </a:solidFill>
                <a:latin typeface="Source Sans Pro"/>
                <a:ea typeface="Source Sans Pro"/>
              </a:rPr>
              <a:t>Demonstration: </a:t>
            </a:r>
            <a:r>
              <a:rPr b="0" lang="en-US" sz="1750" spc="-35" strike="noStrike">
                <a:solidFill>
                  <a:srgbClr val="272525"/>
                </a:solidFill>
                <a:latin typeface="Source Sans Pro"/>
                <a:ea typeface="Source Sans Pro"/>
              </a:rPr>
              <a:t>Real-time demonstration of a simple keylogger to illustrate the threat and the effectiveness of security measures.</a:t>
            </a:r>
            <a:endParaRPr b="0" lang="en-IN" sz="1750" spc="-1" strike="noStrike">
              <a:latin typeface="Arial"/>
            </a:endParaRPr>
          </a:p>
        </p:txBody>
      </p:sp>
      <p:sp>
        <p:nvSpPr>
          <p:cNvPr id="119" name="CustomShape 5"/>
          <p:cNvSpPr/>
          <p:nvPr/>
        </p:nvSpPr>
        <p:spPr>
          <a:xfrm>
            <a:off x="2348280" y="5267880"/>
            <a:ext cx="4695480" cy="666000"/>
          </a:xfrm>
          <a:prstGeom prst="rect">
            <a:avLst/>
          </a:prstGeom>
          <a:noFill/>
          <a:ln>
            <a:noFill/>
          </a:ln>
        </p:spPr>
        <p:style>
          <a:lnRef idx="0"/>
          <a:fillRef idx="0"/>
          <a:effectRef idx="0"/>
          <a:fontRef idx="minor"/>
        </p:style>
        <p:txBody>
          <a:bodyPr lIns="90000" rIns="90000" tIns="45000" bIns="45000">
            <a:noAutofit/>
          </a:bodyPr>
          <a:p>
            <a:pPr>
              <a:lnSpc>
                <a:spcPts val="2625"/>
              </a:lnSpc>
              <a:tabLst>
                <a:tab algn="l" pos="0"/>
              </a:tabLst>
            </a:pPr>
            <a:r>
              <a:rPr b="1" lang="en-US" sz="1750" spc="-35" strike="noStrike">
                <a:solidFill>
                  <a:srgbClr val="272525"/>
                </a:solidFill>
                <a:latin typeface="Source Sans Pro"/>
                <a:ea typeface="Source Sans Pro"/>
              </a:rPr>
              <a:t>Impact: </a:t>
            </a:r>
            <a:r>
              <a:rPr b="0" lang="en-US" sz="1750" spc="-35" strike="noStrike">
                <a:solidFill>
                  <a:srgbClr val="272525"/>
                </a:solidFill>
                <a:latin typeface="Source Sans Pro"/>
                <a:ea typeface="Source Sans Pro"/>
              </a:rPr>
              <a:t>Significant reduction in the likelihood of keylogging attacks through proactive measures.</a:t>
            </a:r>
            <a:endParaRPr b="0" lang="en-IN" sz="1750" spc="-1" strike="noStrike">
              <a:latin typeface="Arial"/>
            </a:endParaRPr>
          </a:p>
        </p:txBody>
      </p:sp>
      <p:pic>
        <p:nvPicPr>
          <p:cNvPr id="120" name="Image 1" descr="preencoded.png"/>
          <p:cNvPicPr/>
          <p:nvPr/>
        </p:nvPicPr>
        <p:blipFill>
          <a:blip r:embed="rId2"/>
          <a:stretch/>
        </p:blipFill>
        <p:spPr>
          <a:xfrm>
            <a:off x="7593840" y="2918520"/>
            <a:ext cx="4695480" cy="31644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Image 0" descr="preencoded.png"/>
          <p:cNvPicPr/>
          <p:nvPr/>
        </p:nvPicPr>
        <p:blipFill>
          <a:blip r:embed="rId1"/>
          <a:stretch/>
        </p:blipFill>
        <p:spPr>
          <a:xfrm>
            <a:off x="0" y="0"/>
            <a:ext cx="14630040" cy="8229240"/>
          </a:xfrm>
          <a:prstGeom prst="rect">
            <a:avLst/>
          </a:prstGeom>
          <a:ln>
            <a:noFill/>
          </a:ln>
        </p:spPr>
      </p:pic>
      <p:sp>
        <p:nvSpPr>
          <p:cNvPr id="122" name="CustomShape 1"/>
          <p:cNvSpPr/>
          <p:nvPr/>
        </p:nvSpPr>
        <p:spPr>
          <a:xfrm>
            <a:off x="0" y="0"/>
            <a:ext cx="14630040" cy="8229240"/>
          </a:xfrm>
          <a:prstGeom prst="rect">
            <a:avLst/>
          </a:prstGeom>
          <a:solidFill>
            <a:srgbClr val="ffffff">
              <a:alpha val="75000"/>
            </a:srgbClr>
          </a:solidFill>
          <a:ln>
            <a:noFill/>
          </a:ln>
        </p:spPr>
        <p:style>
          <a:lnRef idx="0"/>
          <a:fillRef idx="0"/>
          <a:effectRef idx="0"/>
          <a:fontRef idx="minor"/>
        </p:style>
      </p:sp>
      <p:sp>
        <p:nvSpPr>
          <p:cNvPr id="123" name="CustomShape 2"/>
          <p:cNvSpPr/>
          <p:nvPr/>
        </p:nvSpPr>
        <p:spPr>
          <a:xfrm>
            <a:off x="3825360" y="429480"/>
            <a:ext cx="3673440" cy="459000"/>
          </a:xfrm>
          <a:prstGeom prst="rect">
            <a:avLst/>
          </a:prstGeom>
          <a:noFill/>
          <a:ln>
            <a:noFill/>
          </a:ln>
        </p:spPr>
        <p:style>
          <a:lnRef idx="0"/>
          <a:fillRef idx="0"/>
          <a:effectRef idx="0"/>
          <a:fontRef idx="minor"/>
        </p:style>
        <p:txBody>
          <a:bodyPr wrap="none" lIns="90000" rIns="90000" tIns="45000" bIns="45000">
            <a:noAutofit/>
          </a:bodyPr>
          <a:p>
            <a:pPr>
              <a:lnSpc>
                <a:spcPts val="3617"/>
              </a:lnSpc>
              <a:tabLst>
                <a:tab algn="l" pos="0"/>
              </a:tabLst>
            </a:pPr>
            <a:r>
              <a:rPr b="1" lang="en-US" sz="2900" spc="-58" strike="noStrike">
                <a:solidFill>
                  <a:srgbClr val="ff75d3"/>
                </a:solidFill>
                <a:latin typeface="adonis-web"/>
                <a:ea typeface="adonis-web"/>
              </a:rPr>
              <a:t>Modelling</a:t>
            </a:r>
            <a:endParaRPr b="0" lang="en-IN" sz="2900" spc="-1" strike="noStrike">
              <a:latin typeface="Arial"/>
            </a:endParaRPr>
          </a:p>
        </p:txBody>
      </p:sp>
      <p:sp>
        <p:nvSpPr>
          <p:cNvPr id="124" name="CustomShape 3"/>
          <p:cNvSpPr/>
          <p:nvPr/>
        </p:nvSpPr>
        <p:spPr>
          <a:xfrm>
            <a:off x="3887640" y="1122840"/>
            <a:ext cx="30960" cy="6676560"/>
          </a:xfrm>
          <a:prstGeom prst="roundRect">
            <a:avLst>
              <a:gd name="adj" fmla="val 225234"/>
            </a:avLst>
          </a:prstGeom>
          <a:solidFill>
            <a:srgbClr val="d1b6e1"/>
          </a:solidFill>
          <a:ln>
            <a:noFill/>
          </a:ln>
        </p:spPr>
        <p:style>
          <a:lnRef idx="0"/>
          <a:fillRef idx="0"/>
          <a:effectRef idx="0"/>
          <a:fontRef idx="minor"/>
        </p:style>
      </p:sp>
      <p:sp>
        <p:nvSpPr>
          <p:cNvPr id="125" name="CustomShape 4"/>
          <p:cNvSpPr/>
          <p:nvPr/>
        </p:nvSpPr>
        <p:spPr>
          <a:xfrm>
            <a:off x="3766680" y="1298520"/>
            <a:ext cx="272880" cy="272880"/>
          </a:xfrm>
          <a:prstGeom prst="roundRect">
            <a:avLst>
              <a:gd name="adj" fmla="val 25724"/>
            </a:avLst>
          </a:prstGeom>
          <a:solidFill>
            <a:srgbClr val="ebd0fb"/>
          </a:solidFill>
          <a:ln w="7560">
            <a:solidFill>
              <a:srgbClr val="d1b6e1"/>
            </a:solidFill>
            <a:round/>
          </a:ln>
        </p:spPr>
        <p:style>
          <a:lnRef idx="0"/>
          <a:fillRef idx="0"/>
          <a:effectRef idx="0"/>
          <a:fontRef idx="minor"/>
        </p:style>
      </p:sp>
      <p:sp>
        <p:nvSpPr>
          <p:cNvPr id="126" name="CustomShape 5"/>
          <p:cNvSpPr/>
          <p:nvPr/>
        </p:nvSpPr>
        <p:spPr>
          <a:xfrm>
            <a:off x="4215240" y="1279080"/>
            <a:ext cx="1836360" cy="229320"/>
          </a:xfrm>
          <a:prstGeom prst="rect">
            <a:avLst/>
          </a:prstGeom>
          <a:noFill/>
          <a:ln>
            <a:noFill/>
          </a:ln>
        </p:spPr>
        <p:style>
          <a:lnRef idx="0"/>
          <a:fillRef idx="0"/>
          <a:effectRef idx="0"/>
          <a:fontRef idx="minor"/>
        </p:style>
        <p:txBody>
          <a:bodyPr wrap="none" lIns="90000" rIns="90000" tIns="45000" bIns="45000">
            <a:noAutofit/>
          </a:bodyPr>
          <a:p>
            <a:pPr>
              <a:lnSpc>
                <a:spcPts val="1809"/>
              </a:lnSpc>
              <a:tabLst>
                <a:tab algn="l" pos="0"/>
              </a:tabLst>
            </a:pPr>
            <a:r>
              <a:rPr b="1" lang="en-US" sz="1450" spc="-29" strike="noStrike">
                <a:solidFill>
                  <a:srgbClr val="272525"/>
                </a:solidFill>
                <a:latin typeface="adonis-web"/>
                <a:ea typeface="adonis-web"/>
              </a:rPr>
              <a:t>Architecture Overview</a:t>
            </a:r>
            <a:endParaRPr b="0" lang="en-IN" sz="1450" spc="-1" strike="noStrike">
              <a:latin typeface="Arial"/>
            </a:endParaRPr>
          </a:p>
        </p:txBody>
      </p:sp>
      <p:sp>
        <p:nvSpPr>
          <p:cNvPr id="127" name="CustomShape 6"/>
          <p:cNvSpPr/>
          <p:nvPr/>
        </p:nvSpPr>
        <p:spPr>
          <a:xfrm>
            <a:off x="4215240" y="1602360"/>
            <a:ext cx="6589440" cy="467640"/>
          </a:xfrm>
          <a:prstGeom prst="rect">
            <a:avLst/>
          </a:prstGeom>
          <a:noFill/>
          <a:ln>
            <a:noFill/>
          </a:ln>
        </p:spPr>
        <p:style>
          <a:lnRef idx="0"/>
          <a:fillRef idx="0"/>
          <a:effectRef idx="0"/>
          <a:fontRef idx="minor"/>
        </p:style>
        <p:txBody>
          <a:bodyPr lIns="90000" rIns="90000" tIns="45000" bIns="45000">
            <a:noAutofit/>
          </a:bodyPr>
          <a:p>
            <a:pPr>
              <a:lnSpc>
                <a:spcPts val="1845"/>
              </a:lnSpc>
              <a:tabLst>
                <a:tab algn="l" pos="0"/>
              </a:tabLst>
            </a:pPr>
            <a:r>
              <a:rPr b="1" lang="en-US" sz="1230" spc="-26" strike="noStrike">
                <a:solidFill>
                  <a:srgbClr val="272525"/>
                </a:solidFill>
                <a:latin typeface="Source Sans Pro"/>
                <a:ea typeface="Source Sans Pro"/>
              </a:rPr>
              <a:t>Modular Design: </a:t>
            </a:r>
            <a:r>
              <a:rPr b="0" lang="en-US" sz="1230" spc="-26" strike="noStrike">
                <a:solidFill>
                  <a:srgbClr val="272525"/>
                </a:solidFill>
                <a:latin typeface="Source Sans Pro"/>
                <a:ea typeface="Source Sans Pro"/>
              </a:rPr>
              <a:t>The keylogger code is structured into modular functions for better readability and maintenance.</a:t>
            </a:r>
            <a:endParaRPr b="0" lang="en-IN" sz="1230" spc="-1" strike="noStrike">
              <a:latin typeface="Arial"/>
            </a:endParaRPr>
          </a:p>
        </p:txBody>
      </p:sp>
      <p:sp>
        <p:nvSpPr>
          <p:cNvPr id="128" name="CustomShape 7"/>
          <p:cNvSpPr/>
          <p:nvPr/>
        </p:nvSpPr>
        <p:spPr>
          <a:xfrm>
            <a:off x="4215240" y="2163960"/>
            <a:ext cx="658944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1" lang="en-US" sz="1230" spc="-26" strike="noStrike">
                <a:solidFill>
                  <a:srgbClr val="272525"/>
                </a:solidFill>
                <a:latin typeface="Source Sans Pro"/>
                <a:ea typeface="Source Sans Pro"/>
              </a:rPr>
              <a:t>Event Handling:</a:t>
            </a:r>
            <a:r>
              <a:rPr b="0" lang="en-US" sz="1230" spc="-26" strike="noStrike">
                <a:solidFill>
                  <a:srgbClr val="272525"/>
                </a:solidFill>
                <a:latin typeface="Source Sans Pro"/>
                <a:ea typeface="Source Sans Pro"/>
              </a:rPr>
              <a:t> Utilizes the pynput library to capture and handle keyboard events.</a:t>
            </a:r>
            <a:endParaRPr b="0" lang="en-IN" sz="1230" spc="-1" strike="noStrike">
              <a:latin typeface="Arial"/>
            </a:endParaRPr>
          </a:p>
        </p:txBody>
      </p:sp>
      <p:sp>
        <p:nvSpPr>
          <p:cNvPr id="129" name="CustomShape 8"/>
          <p:cNvSpPr/>
          <p:nvPr/>
        </p:nvSpPr>
        <p:spPr>
          <a:xfrm>
            <a:off x="4215240" y="2491560"/>
            <a:ext cx="658944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1" lang="en-US" sz="1230" spc="-26" strike="noStrike">
                <a:solidFill>
                  <a:srgbClr val="272525"/>
                </a:solidFill>
                <a:latin typeface="Source Sans Pro"/>
                <a:ea typeface="Source Sans Pro"/>
              </a:rPr>
              <a:t>Data Logging:</a:t>
            </a:r>
            <a:r>
              <a:rPr b="0" lang="en-US" sz="1230" spc="-26" strike="noStrike">
                <a:solidFill>
                  <a:srgbClr val="272525"/>
                </a:solidFill>
                <a:latin typeface="Source Sans Pro"/>
                <a:ea typeface="Source Sans Pro"/>
              </a:rPr>
              <a:t> Implements functions to log captured data into text and JSON files.</a:t>
            </a:r>
            <a:endParaRPr b="0" lang="en-IN" sz="1230" spc="-1" strike="noStrike">
              <a:latin typeface="Arial"/>
            </a:endParaRPr>
          </a:p>
        </p:txBody>
      </p:sp>
      <p:sp>
        <p:nvSpPr>
          <p:cNvPr id="130" name="CustomShape 9"/>
          <p:cNvSpPr/>
          <p:nvPr/>
        </p:nvSpPr>
        <p:spPr>
          <a:xfrm>
            <a:off x="3766680" y="3213360"/>
            <a:ext cx="272880" cy="272880"/>
          </a:xfrm>
          <a:prstGeom prst="roundRect">
            <a:avLst>
              <a:gd name="adj" fmla="val 25724"/>
            </a:avLst>
          </a:prstGeom>
          <a:solidFill>
            <a:srgbClr val="ebd0fb"/>
          </a:solidFill>
          <a:ln w="7560">
            <a:solidFill>
              <a:srgbClr val="d1b6e1"/>
            </a:solidFill>
            <a:round/>
          </a:ln>
        </p:spPr>
        <p:style>
          <a:lnRef idx="0"/>
          <a:fillRef idx="0"/>
          <a:effectRef idx="0"/>
          <a:fontRef idx="minor"/>
        </p:style>
      </p:sp>
      <p:sp>
        <p:nvSpPr>
          <p:cNvPr id="131" name="CustomShape 10"/>
          <p:cNvSpPr/>
          <p:nvPr/>
        </p:nvSpPr>
        <p:spPr>
          <a:xfrm>
            <a:off x="4215240" y="3193920"/>
            <a:ext cx="1836360" cy="229320"/>
          </a:xfrm>
          <a:prstGeom prst="rect">
            <a:avLst/>
          </a:prstGeom>
          <a:noFill/>
          <a:ln>
            <a:noFill/>
          </a:ln>
        </p:spPr>
        <p:style>
          <a:lnRef idx="0"/>
          <a:fillRef idx="0"/>
          <a:effectRef idx="0"/>
          <a:fontRef idx="minor"/>
        </p:style>
        <p:txBody>
          <a:bodyPr wrap="none" lIns="90000" rIns="90000" tIns="45000" bIns="45000">
            <a:noAutofit/>
          </a:bodyPr>
          <a:p>
            <a:pPr>
              <a:lnSpc>
                <a:spcPts val="1809"/>
              </a:lnSpc>
              <a:tabLst>
                <a:tab algn="l" pos="0"/>
              </a:tabLst>
            </a:pPr>
            <a:r>
              <a:rPr b="1" lang="en-US" sz="1450" spc="-29" strike="noStrike">
                <a:solidFill>
                  <a:srgbClr val="272525"/>
                </a:solidFill>
                <a:latin typeface="adonis-web"/>
                <a:ea typeface="adonis-web"/>
              </a:rPr>
              <a:t>Components</a:t>
            </a:r>
            <a:endParaRPr b="0" lang="en-IN" sz="1450" spc="-1" strike="noStrike">
              <a:latin typeface="Arial"/>
            </a:endParaRPr>
          </a:p>
        </p:txBody>
      </p:sp>
      <p:sp>
        <p:nvSpPr>
          <p:cNvPr id="132" name="CustomShape 11"/>
          <p:cNvSpPr/>
          <p:nvPr/>
        </p:nvSpPr>
        <p:spPr>
          <a:xfrm>
            <a:off x="4215240" y="3517200"/>
            <a:ext cx="658944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1" lang="en-US" sz="1230" spc="-26" strike="noStrike">
                <a:solidFill>
                  <a:srgbClr val="272525"/>
                </a:solidFill>
                <a:latin typeface="Source Sans Pro"/>
                <a:ea typeface="Source Sans Pro"/>
              </a:rPr>
              <a:t>Key Press Handling: </a:t>
            </a:r>
            <a:endParaRPr b="0" lang="en-IN" sz="1230" spc="-1" strike="noStrike">
              <a:latin typeface="Arial"/>
            </a:endParaRPr>
          </a:p>
        </p:txBody>
      </p:sp>
      <p:sp>
        <p:nvSpPr>
          <p:cNvPr id="133" name="CustomShape 12"/>
          <p:cNvSpPr/>
          <p:nvPr/>
        </p:nvSpPr>
        <p:spPr>
          <a:xfrm>
            <a:off x="4465080" y="3844800"/>
            <a:ext cx="633960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0" lang="en-US" sz="1230" spc="-26" strike="noStrike" u="sng">
                <a:solidFill>
                  <a:srgbClr val="272525"/>
                </a:solidFill>
                <a:uFillTx/>
                <a:latin typeface="Source Sans Pro"/>
                <a:ea typeface="Source Sans Pro"/>
              </a:rPr>
              <a:t>Function:</a:t>
            </a:r>
            <a:r>
              <a:rPr b="0" lang="en-US" sz="1230" spc="-26" strike="noStrike">
                <a:solidFill>
                  <a:srgbClr val="272525"/>
                </a:solidFill>
                <a:latin typeface="Source Sans Pro"/>
                <a:ea typeface="Source Sans Pro"/>
              </a:rPr>
              <a:t> on_press(key) </a:t>
            </a:r>
            <a:endParaRPr b="0" lang="en-IN" sz="1230" spc="-1" strike="noStrike">
              <a:latin typeface="Arial"/>
            </a:endParaRPr>
          </a:p>
        </p:txBody>
      </p:sp>
      <p:sp>
        <p:nvSpPr>
          <p:cNvPr id="134" name="CustomShape 13"/>
          <p:cNvSpPr/>
          <p:nvPr/>
        </p:nvSpPr>
        <p:spPr>
          <a:xfrm>
            <a:off x="4465080" y="4133520"/>
            <a:ext cx="633960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0" lang="en-US" sz="1230" spc="-26" strike="noStrike" u="sng">
                <a:solidFill>
                  <a:srgbClr val="272525"/>
                </a:solidFill>
                <a:uFillTx/>
                <a:latin typeface="Source Sans Pro"/>
                <a:ea typeface="Source Sans Pro"/>
              </a:rPr>
              <a:t>Description:</a:t>
            </a:r>
            <a:r>
              <a:rPr b="0" lang="en-US" sz="1230" spc="-26" strike="noStrike">
                <a:solidFill>
                  <a:srgbClr val="272525"/>
                </a:solidFill>
                <a:latin typeface="Source Sans Pro"/>
                <a:ea typeface="Source Sans Pro"/>
              </a:rPr>
              <a:t> Captures and logs the pressed keys. </a:t>
            </a:r>
            <a:endParaRPr b="0" lang="en-IN" sz="1230" spc="-1" strike="noStrike">
              <a:latin typeface="Arial"/>
            </a:endParaRPr>
          </a:p>
        </p:txBody>
      </p:sp>
      <p:sp>
        <p:nvSpPr>
          <p:cNvPr id="135" name="CustomShape 14"/>
          <p:cNvSpPr/>
          <p:nvPr/>
        </p:nvSpPr>
        <p:spPr>
          <a:xfrm>
            <a:off x="4465080" y="4421880"/>
            <a:ext cx="633960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0" lang="en-US" sz="1230" spc="-26" strike="noStrike" u="sng">
                <a:solidFill>
                  <a:srgbClr val="272525"/>
                </a:solidFill>
                <a:uFillTx/>
                <a:latin typeface="Source Sans Pro"/>
                <a:ea typeface="Source Sans Pro"/>
              </a:rPr>
              <a:t>Details:</a:t>
            </a:r>
            <a:r>
              <a:rPr b="0" lang="en-US" sz="1230" spc="-26" strike="noStrike">
                <a:solidFill>
                  <a:srgbClr val="272525"/>
                </a:solidFill>
                <a:latin typeface="Source Sans Pro"/>
                <a:ea typeface="Source Sans Pro"/>
              </a:rPr>
              <a:t> Appends key press events to a list and updates the JSON log file.</a:t>
            </a:r>
            <a:endParaRPr b="0" lang="en-IN" sz="1230" spc="-1" strike="noStrike">
              <a:latin typeface="Arial"/>
            </a:endParaRPr>
          </a:p>
        </p:txBody>
      </p:sp>
      <p:sp>
        <p:nvSpPr>
          <p:cNvPr id="136" name="CustomShape 15"/>
          <p:cNvSpPr/>
          <p:nvPr/>
        </p:nvSpPr>
        <p:spPr>
          <a:xfrm>
            <a:off x="4215240" y="4749480"/>
            <a:ext cx="658944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1" lang="en-US" sz="1230" spc="-26" strike="noStrike">
                <a:solidFill>
                  <a:srgbClr val="272525"/>
                </a:solidFill>
                <a:latin typeface="Source Sans Pro"/>
                <a:ea typeface="Source Sans Pro"/>
              </a:rPr>
              <a:t>Key Release Handling:</a:t>
            </a:r>
            <a:endParaRPr b="0" lang="en-IN" sz="1230" spc="-1" strike="noStrike">
              <a:latin typeface="Arial"/>
            </a:endParaRPr>
          </a:p>
        </p:txBody>
      </p:sp>
      <p:sp>
        <p:nvSpPr>
          <p:cNvPr id="137" name="CustomShape 16"/>
          <p:cNvSpPr/>
          <p:nvPr/>
        </p:nvSpPr>
        <p:spPr>
          <a:xfrm>
            <a:off x="4465080" y="5077440"/>
            <a:ext cx="633960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0" lang="en-US" sz="1230" spc="-26" strike="noStrike" u="sng">
                <a:solidFill>
                  <a:srgbClr val="272525"/>
                </a:solidFill>
                <a:uFillTx/>
                <a:latin typeface="Source Sans Pro"/>
                <a:ea typeface="Source Sans Pro"/>
              </a:rPr>
              <a:t>Function:</a:t>
            </a:r>
            <a:r>
              <a:rPr b="0" lang="en-US" sz="1230" spc="-26" strike="noStrike">
                <a:solidFill>
                  <a:srgbClr val="272525"/>
                </a:solidFill>
                <a:latin typeface="Source Sans Pro"/>
                <a:ea typeface="Source Sans Pro"/>
              </a:rPr>
              <a:t> on_release(key)</a:t>
            </a:r>
            <a:endParaRPr b="0" lang="en-IN" sz="1230" spc="-1" strike="noStrike">
              <a:latin typeface="Arial"/>
            </a:endParaRPr>
          </a:p>
        </p:txBody>
      </p:sp>
      <p:sp>
        <p:nvSpPr>
          <p:cNvPr id="138" name="CustomShape 17"/>
          <p:cNvSpPr/>
          <p:nvPr/>
        </p:nvSpPr>
        <p:spPr>
          <a:xfrm>
            <a:off x="4465080" y="5365800"/>
            <a:ext cx="633960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0" lang="en-US" sz="1230" spc="-26" strike="noStrike" u="sng">
                <a:solidFill>
                  <a:srgbClr val="272525"/>
                </a:solidFill>
                <a:uFillTx/>
                <a:latin typeface="Source Sans Pro"/>
                <a:ea typeface="Source Sans Pro"/>
              </a:rPr>
              <a:t>Description: </a:t>
            </a:r>
            <a:r>
              <a:rPr b="0" lang="en-US" sz="1230" spc="-26" strike="noStrike">
                <a:solidFill>
                  <a:srgbClr val="272525"/>
                </a:solidFill>
                <a:latin typeface="Source Sans Pro"/>
                <a:ea typeface="Source Sans Pro"/>
              </a:rPr>
              <a:t>Captures and logs the released keys.</a:t>
            </a:r>
            <a:r>
              <a:rPr b="0" lang="en-US" sz="1230" spc="-26" strike="noStrike" u="sng">
                <a:solidFill>
                  <a:srgbClr val="272525"/>
                </a:solidFill>
                <a:uFillTx/>
                <a:latin typeface="Source Sans Pro"/>
                <a:ea typeface="Source Sans Pro"/>
              </a:rPr>
              <a:t> </a:t>
            </a:r>
            <a:endParaRPr b="0" lang="en-IN" sz="1230" spc="-1" strike="noStrike">
              <a:latin typeface="Arial"/>
            </a:endParaRPr>
          </a:p>
        </p:txBody>
      </p:sp>
      <p:sp>
        <p:nvSpPr>
          <p:cNvPr id="139" name="CustomShape 18"/>
          <p:cNvSpPr/>
          <p:nvPr/>
        </p:nvSpPr>
        <p:spPr>
          <a:xfrm>
            <a:off x="4465080" y="5654520"/>
            <a:ext cx="6339600" cy="467640"/>
          </a:xfrm>
          <a:prstGeom prst="rect">
            <a:avLst/>
          </a:prstGeom>
          <a:noFill/>
          <a:ln>
            <a:noFill/>
          </a:ln>
        </p:spPr>
        <p:style>
          <a:lnRef idx="0"/>
          <a:fillRef idx="0"/>
          <a:effectRef idx="0"/>
          <a:fontRef idx="minor"/>
        </p:style>
        <p:txBody>
          <a:bodyPr lIns="90000" rIns="90000" tIns="45000" bIns="45000">
            <a:noAutofit/>
          </a:bodyPr>
          <a:p>
            <a:pPr>
              <a:lnSpc>
                <a:spcPts val="1845"/>
              </a:lnSpc>
              <a:tabLst>
                <a:tab algn="l" pos="0"/>
              </a:tabLst>
            </a:pPr>
            <a:r>
              <a:rPr b="0" lang="en-US" sz="1230" spc="-26" strike="noStrike" u="sng">
                <a:solidFill>
                  <a:srgbClr val="272525"/>
                </a:solidFill>
                <a:uFillTx/>
                <a:latin typeface="Source Sans Pro"/>
                <a:ea typeface="Source Sans Pro"/>
              </a:rPr>
              <a:t>Details: </a:t>
            </a:r>
            <a:r>
              <a:rPr b="0" lang="en-US" sz="1230" spc="-26" strike="noStrike">
                <a:solidFill>
                  <a:srgbClr val="272525"/>
                </a:solidFill>
                <a:latin typeface="Source Sans Pro"/>
                <a:ea typeface="Source Sans Pro"/>
              </a:rPr>
              <a:t>Appends key release events to a list, updates the JSON log file, and accumulates keys for the text log.</a:t>
            </a:r>
            <a:endParaRPr b="0" lang="en-IN" sz="1230" spc="-1" strike="noStrike">
              <a:latin typeface="Arial"/>
            </a:endParaRPr>
          </a:p>
        </p:txBody>
      </p:sp>
      <p:sp>
        <p:nvSpPr>
          <p:cNvPr id="140" name="CustomShape 19"/>
          <p:cNvSpPr/>
          <p:nvPr/>
        </p:nvSpPr>
        <p:spPr>
          <a:xfrm>
            <a:off x="4215240" y="6216120"/>
            <a:ext cx="658944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1" lang="en-US" sz="1230" spc="-26" strike="noStrike">
                <a:solidFill>
                  <a:srgbClr val="272525"/>
                </a:solidFill>
                <a:latin typeface="Source Sans Pro"/>
                <a:ea typeface="Source Sans Pro"/>
              </a:rPr>
              <a:t>Logging Functions:</a:t>
            </a:r>
            <a:r>
              <a:rPr b="0" lang="en-US" sz="1230" spc="-26" strike="noStrike">
                <a:solidFill>
                  <a:srgbClr val="272525"/>
                </a:solidFill>
                <a:latin typeface="Source Sans Pro"/>
                <a:ea typeface="Source Sans Pro"/>
              </a:rPr>
              <a:t> </a:t>
            </a:r>
            <a:endParaRPr b="0" lang="en-IN" sz="1230" spc="-1" strike="noStrike">
              <a:latin typeface="Arial"/>
            </a:endParaRPr>
          </a:p>
        </p:txBody>
      </p:sp>
      <p:sp>
        <p:nvSpPr>
          <p:cNvPr id="141" name="CustomShape 20"/>
          <p:cNvSpPr/>
          <p:nvPr/>
        </p:nvSpPr>
        <p:spPr>
          <a:xfrm>
            <a:off x="4465080" y="6544080"/>
            <a:ext cx="633960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0" lang="en-US" sz="1230" spc="-26" strike="noStrike" u="sng">
                <a:solidFill>
                  <a:srgbClr val="272525"/>
                </a:solidFill>
                <a:uFillTx/>
                <a:latin typeface="Source Sans Pro"/>
                <a:ea typeface="Source Sans Pro"/>
              </a:rPr>
              <a:t>Text Logging:</a:t>
            </a:r>
            <a:r>
              <a:rPr b="0" lang="en-US" sz="1230" spc="-26" strike="noStrike">
                <a:solidFill>
                  <a:srgbClr val="272525"/>
                </a:solidFill>
                <a:latin typeface="Source Sans Pro"/>
                <a:ea typeface="Source Sans Pro"/>
              </a:rPr>
              <a:t> generate_text_log(key)</a:t>
            </a:r>
            <a:endParaRPr b="0" lang="en-IN" sz="1230" spc="-1" strike="noStrike">
              <a:latin typeface="Arial"/>
            </a:endParaRPr>
          </a:p>
        </p:txBody>
      </p:sp>
      <p:sp>
        <p:nvSpPr>
          <p:cNvPr id="142" name="CustomShape 21"/>
          <p:cNvSpPr/>
          <p:nvPr/>
        </p:nvSpPr>
        <p:spPr>
          <a:xfrm>
            <a:off x="4465080" y="6832440"/>
            <a:ext cx="633960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0" lang="en-US" sz="1230" spc="-26" strike="noStrike" u="sng">
                <a:solidFill>
                  <a:srgbClr val="272525"/>
                </a:solidFill>
                <a:uFillTx/>
                <a:latin typeface="Source Sans Pro"/>
                <a:ea typeface="Source Sans Pro"/>
              </a:rPr>
              <a:t>Description: </a:t>
            </a:r>
            <a:r>
              <a:rPr b="0" lang="en-US" sz="1230" spc="-26" strike="noStrike">
                <a:solidFill>
                  <a:srgbClr val="272525"/>
                </a:solidFill>
                <a:latin typeface="Source Sans Pro"/>
                <a:ea typeface="Source Sans Pro"/>
              </a:rPr>
              <a:t>Writes the recorded keys to key_log.txt. </a:t>
            </a:r>
            <a:endParaRPr b="0" lang="en-IN" sz="1230" spc="-1" strike="noStrike">
              <a:latin typeface="Arial"/>
            </a:endParaRPr>
          </a:p>
        </p:txBody>
      </p:sp>
      <p:sp>
        <p:nvSpPr>
          <p:cNvPr id="143" name="CustomShape 22"/>
          <p:cNvSpPr/>
          <p:nvPr/>
        </p:nvSpPr>
        <p:spPr>
          <a:xfrm>
            <a:off x="4465080" y="7121160"/>
            <a:ext cx="633960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0" lang="en-US" sz="1230" spc="-26" strike="noStrike">
                <a:solidFill>
                  <a:srgbClr val="272525"/>
                </a:solidFill>
                <a:latin typeface="Source Sans Pro"/>
                <a:ea typeface="Source Sans Pro"/>
              </a:rPr>
              <a:t>J</a:t>
            </a:r>
            <a:r>
              <a:rPr b="0" lang="en-US" sz="1230" spc="-26" strike="noStrike" u="sng">
                <a:solidFill>
                  <a:srgbClr val="272525"/>
                </a:solidFill>
                <a:uFillTx/>
                <a:latin typeface="Source Sans Pro"/>
                <a:ea typeface="Source Sans Pro"/>
              </a:rPr>
              <a:t>SON Logging:</a:t>
            </a:r>
            <a:r>
              <a:rPr b="0" lang="en-US" sz="1230" spc="-26" strike="noStrike">
                <a:solidFill>
                  <a:srgbClr val="272525"/>
                </a:solidFill>
                <a:latin typeface="Source Sans Pro"/>
                <a:ea typeface="Source Sans Pro"/>
              </a:rPr>
              <a:t> generate_json_file(keys_used)</a:t>
            </a:r>
            <a:endParaRPr b="0" lang="en-IN" sz="1230" spc="-1" strike="noStrike">
              <a:latin typeface="Arial"/>
            </a:endParaRPr>
          </a:p>
        </p:txBody>
      </p:sp>
      <p:sp>
        <p:nvSpPr>
          <p:cNvPr id="144" name="CustomShape 23"/>
          <p:cNvSpPr/>
          <p:nvPr/>
        </p:nvSpPr>
        <p:spPr>
          <a:xfrm>
            <a:off x="4465080" y="7409880"/>
            <a:ext cx="6339600" cy="233640"/>
          </a:xfrm>
          <a:prstGeom prst="rect">
            <a:avLst/>
          </a:prstGeom>
          <a:noFill/>
          <a:ln>
            <a:noFill/>
          </a:ln>
        </p:spPr>
        <p:style>
          <a:lnRef idx="0"/>
          <a:fillRef idx="0"/>
          <a:effectRef idx="0"/>
          <a:fontRef idx="minor"/>
        </p:style>
        <p:txBody>
          <a:bodyPr wrap="none" lIns="90000" rIns="90000" tIns="45000" bIns="45000">
            <a:noAutofit/>
          </a:bodyPr>
          <a:p>
            <a:pPr>
              <a:lnSpc>
                <a:spcPts val="1845"/>
              </a:lnSpc>
              <a:tabLst>
                <a:tab algn="l" pos="0"/>
              </a:tabLst>
            </a:pPr>
            <a:r>
              <a:rPr b="0" lang="en-US" sz="1230" spc="-26" strike="noStrike" u="sng">
                <a:solidFill>
                  <a:srgbClr val="272525"/>
                </a:solidFill>
                <a:uFillTx/>
                <a:latin typeface="Source Sans Pro"/>
                <a:ea typeface="Source Sans Pro"/>
              </a:rPr>
              <a:t>Description:</a:t>
            </a:r>
            <a:r>
              <a:rPr b="0" lang="en-US" sz="1230" spc="-26" strike="noStrike">
                <a:solidFill>
                  <a:srgbClr val="272525"/>
                </a:solidFill>
                <a:latin typeface="Source Sans Pro"/>
                <a:ea typeface="Source Sans Pro"/>
              </a:rPr>
              <a:t> Dumps the list of key events to key_log.json.</a:t>
            </a:r>
            <a:endParaRPr b="0" lang="en-IN" sz="123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LibreOffice/6.4.7.2$Linux_X86_64 LibreOffice_project/40$Build-2</Applicat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2024-06-15T16:22:09Z</dcterms:created>
  <dc:creator>PptxGenJS</dc:creator>
  <dc:description/>
  <dc:language>en-IN</dc:language>
  <cp:lastModifiedBy/>
  <dcterms:modified xsi:type="dcterms:W3CDTF">2024-06-15T21:56:24Z</dcterms:modified>
  <cp:revision>2</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PptxGenJS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12</vt:i4>
  </property>
  <property fmtid="{D5CDD505-2E9C-101B-9397-08002B2CF9AE}" pid="9" name="PresentationFormat">
    <vt:lpwstr>On-screen Show (16:9)</vt:lpwstr>
  </property>
  <property fmtid="{D5CDD505-2E9C-101B-9397-08002B2CF9AE}" pid="10" name="ScaleCrop">
    <vt:bool>0</vt:bool>
  </property>
  <property fmtid="{D5CDD505-2E9C-101B-9397-08002B2CF9AE}" pid="11" name="ShareDoc">
    <vt:bool>0</vt:bool>
  </property>
  <property fmtid="{D5CDD505-2E9C-101B-9397-08002B2CF9AE}" pid="12" name="Slides">
    <vt:i4>12</vt:i4>
  </property>
</Properties>
</file>